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76" r:id="rId2"/>
    <p:sldId id="284" r:id="rId3"/>
    <p:sldId id="265" r:id="rId4"/>
    <p:sldId id="270" r:id="rId5"/>
    <p:sldId id="280" r:id="rId6"/>
    <p:sldId id="283" r:id="rId7"/>
    <p:sldId id="285" r:id="rId8"/>
    <p:sldId id="258" r:id="rId9"/>
    <p:sldId id="286" r:id="rId10"/>
    <p:sldId id="288" r:id="rId11"/>
    <p:sldId id="259" r:id="rId12"/>
    <p:sldId id="263" r:id="rId13"/>
    <p:sldId id="264" r:id="rId14"/>
    <p:sldId id="287" r:id="rId15"/>
    <p:sldId id="273" r:id="rId16"/>
    <p:sldId id="279" r:id="rId17"/>
    <p:sldId id="289" r:id="rId18"/>
    <p:sldId id="277" r:id="rId19"/>
    <p:sldId id="290" r:id="rId20"/>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DE31323-8025-4999-8FF8-1729DCF038F4}">
          <p14:sldIdLst>
            <p14:sldId id="276"/>
          </p14:sldIdLst>
        </p14:section>
        <p14:section name="Untitled Section" id="{257D56D1-2EB9-4FED-BDAE-E471FA9B5C30}">
          <p14:sldIdLst>
            <p14:sldId id="284"/>
            <p14:sldId id="265"/>
            <p14:sldId id="270"/>
            <p14:sldId id="280"/>
            <p14:sldId id="283"/>
            <p14:sldId id="285"/>
            <p14:sldId id="258"/>
            <p14:sldId id="286"/>
            <p14:sldId id="288"/>
            <p14:sldId id="259"/>
            <p14:sldId id="263"/>
            <p14:sldId id="264"/>
            <p14:sldId id="287"/>
            <p14:sldId id="273"/>
            <p14:sldId id="279"/>
            <p14:sldId id="289"/>
            <p14:sldId id="277"/>
            <p14:sldId id="29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01026C-EDDB-491C-A51E-3FB9A90E5A4D}" v="12" dt="2024-09-19T18:29:55.3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6993" autoAdjust="0"/>
    <p:restoredTop sz="94640" autoAdjust="0"/>
  </p:normalViewPr>
  <p:slideViewPr>
    <p:cSldViewPr snapToGrid="0">
      <p:cViewPr varScale="1">
        <p:scale>
          <a:sx n="151" d="100"/>
          <a:sy n="151" d="100"/>
        </p:scale>
        <p:origin x="552" y="15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20" d="100"/>
          <a:sy n="120" d="100"/>
        </p:scale>
        <p:origin x="5010"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13EB3A76-9B4F-4F97-B493-4B6259E6D6DA}" type="datetimeFigureOut">
              <a:rPr lang="en-US" smtClean="0"/>
              <a:t>9/30/2024</a:t>
            </a:fld>
            <a:endParaRPr lang="en-US" dirty="0"/>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9D4CE85E-27CC-429D-942A-003C3E1B846E}" type="slidenum">
              <a:rPr lang="en-US" smtClean="0"/>
              <a:t>‹#›</a:t>
            </a:fld>
            <a:endParaRPr lang="en-US" dirty="0"/>
          </a:p>
        </p:txBody>
      </p:sp>
    </p:spTree>
    <p:extLst>
      <p:ext uri="{BB962C8B-B14F-4D97-AF65-F5344CB8AC3E}">
        <p14:creationId xmlns:p14="http://schemas.microsoft.com/office/powerpoint/2010/main" val="3731807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psychologytoday.com/us/basics/body-language"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psychologytoday.com/us/basics/bullying" TargetMode="External"/><Relationship Id="rId4" Type="http://schemas.openxmlformats.org/officeDocument/2006/relationships/hyperlink" Target="https://www.psychologytoday.com/us/basics/stimming"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psychologytoday.com/intl/basics/empathy"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linkedin.com/advice/1/how-do-you-set-boundaries-customers-skills-relationship-buildin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9D4CE85E-27CC-429D-942A-003C3E1B846E}" type="slidenum">
              <a:rPr lang="en-US" smtClean="0"/>
              <a:t>1</a:t>
            </a:fld>
            <a:endParaRPr lang="en-US" dirty="0"/>
          </a:p>
        </p:txBody>
      </p:sp>
    </p:spTree>
    <p:extLst>
      <p:ext uri="{BB962C8B-B14F-4D97-AF65-F5344CB8AC3E}">
        <p14:creationId xmlns:p14="http://schemas.microsoft.com/office/powerpoint/2010/main" val="3019332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1229" indent="-231229" defTabSz="924916">
              <a:lnSpc>
                <a:spcPct val="90000"/>
              </a:lnSpc>
              <a:spcBef>
                <a:spcPts val="1012"/>
              </a:spcBef>
              <a:buFont typeface="Arial" panose="020B0604020202020204" pitchFamily="34" charset="0"/>
              <a:buChar char="•"/>
              <a:defRPr/>
            </a:pPr>
            <a:r>
              <a:rPr lang="en-US" dirty="0">
                <a:solidFill>
                  <a:prstClr val="black"/>
                </a:solidFill>
                <a:highlight>
                  <a:srgbClr val="FFFFFF"/>
                </a:highlight>
                <a:latin typeface="Tahoma" panose="020B0604030504040204" pitchFamily="34" charset="0"/>
                <a:ea typeface="Tahoma" panose="020B0604030504040204" pitchFamily="34" charset="0"/>
                <a:cs typeface="Tahoma" panose="020B0604030504040204" pitchFamily="34" charset="0"/>
              </a:rPr>
              <a:t>Power struggle.</a:t>
            </a:r>
          </a:p>
          <a:p>
            <a:pPr marL="231229" indent="-231229" defTabSz="924916">
              <a:lnSpc>
                <a:spcPct val="90000"/>
              </a:lnSpc>
              <a:spcBef>
                <a:spcPts val="1012"/>
              </a:spcBef>
              <a:buFont typeface="Arial" panose="020B0604020202020204" pitchFamily="34" charset="0"/>
              <a:buChar char="•"/>
              <a:defRPr/>
            </a:pPr>
            <a:r>
              <a:rPr lang="en-US" dirty="0">
                <a:solidFill>
                  <a:prstClr val="black"/>
                </a:solidFill>
                <a:highlight>
                  <a:srgbClr val="FFFFFF"/>
                </a:highlight>
                <a:latin typeface="Tahoma" panose="020B0604030504040204" pitchFamily="34" charset="0"/>
                <a:ea typeface="Tahoma" panose="020B0604030504040204" pitchFamily="34" charset="0"/>
                <a:cs typeface="Tahoma" panose="020B0604030504040204" pitchFamily="34" charset="0"/>
              </a:rPr>
              <a:t>Overreaction to threats, posturing, or emotional displays.</a:t>
            </a:r>
          </a:p>
          <a:p>
            <a:pPr marL="231229" indent="-231229" defTabSz="924916">
              <a:lnSpc>
                <a:spcPct val="90000"/>
              </a:lnSpc>
              <a:spcBef>
                <a:spcPts val="1012"/>
              </a:spcBef>
              <a:buFont typeface="Arial" panose="020B0604020202020204" pitchFamily="34" charset="0"/>
              <a:buChar char="•"/>
              <a:defRPr/>
            </a:pPr>
            <a:r>
              <a:rPr lang="en-US" dirty="0">
                <a:solidFill>
                  <a:prstClr val="black"/>
                </a:solidFill>
                <a:highlight>
                  <a:srgbClr val="FFFFFF"/>
                </a:highlight>
                <a:latin typeface="Tahoma" panose="020B0604030504040204" pitchFamily="34" charset="0"/>
                <a:ea typeface="Tahoma" panose="020B0604030504040204" pitchFamily="34" charset="0"/>
                <a:cs typeface="Tahoma" panose="020B0604030504040204" pitchFamily="34" charset="0"/>
              </a:rPr>
              <a:t>Not feeling heard or listened to.</a:t>
            </a:r>
          </a:p>
          <a:p>
            <a:pPr marL="231229" indent="-231229" defTabSz="924916">
              <a:lnSpc>
                <a:spcPct val="90000"/>
              </a:lnSpc>
              <a:spcBef>
                <a:spcPts val="1012"/>
              </a:spcBef>
              <a:buFont typeface="Arial" panose="020B0604020202020204" pitchFamily="34" charset="0"/>
              <a:buChar char="•"/>
              <a:defRPr/>
            </a:pPr>
            <a:r>
              <a:rPr lang="en-US" dirty="0">
                <a:solidFill>
                  <a:prstClr val="black"/>
                </a:solidFill>
                <a:highlight>
                  <a:srgbClr val="FFFFFF"/>
                </a:highlight>
                <a:latin typeface="Tahoma" panose="020B0604030504040204" pitchFamily="34" charset="0"/>
                <a:ea typeface="Tahoma" panose="020B0604030504040204" pitchFamily="34" charset="0"/>
                <a:cs typeface="Tahoma" panose="020B0604030504040204" pitchFamily="34" charset="0"/>
              </a:rPr>
              <a:t>Feeling disrespected</a:t>
            </a:r>
          </a:p>
          <a:p>
            <a:pPr marL="231229" indent="-231229" defTabSz="924916">
              <a:lnSpc>
                <a:spcPct val="90000"/>
              </a:lnSpc>
              <a:spcBef>
                <a:spcPts val="1012"/>
              </a:spcBef>
              <a:buFont typeface="Arial" panose="020B0604020202020204" pitchFamily="34" charset="0"/>
              <a:buChar char="•"/>
              <a:defRPr/>
            </a:pPr>
            <a:r>
              <a:rPr lang="en-US" dirty="0">
                <a:solidFill>
                  <a:prstClr val="black"/>
                </a:solidFill>
                <a:highlight>
                  <a:srgbClr val="FFFFFF"/>
                </a:highlight>
                <a:latin typeface="Tahoma" panose="020B0604030504040204" pitchFamily="34" charset="0"/>
                <a:ea typeface="Tahoma" panose="020B0604030504040204" pitchFamily="34" charset="0"/>
                <a:cs typeface="Tahoma" panose="020B0604030504040204" pitchFamily="34" charset="0"/>
              </a:rPr>
              <a:t>Feeling threatened</a:t>
            </a:r>
            <a:endParaRPr lang="en-US" dirty="0">
              <a:solidFill>
                <a:srgbClr val="2C2D30"/>
              </a:solidFill>
              <a:latin typeface="Tahoma" panose="020B0604030504040204" pitchFamily="34" charset="0"/>
              <a:ea typeface="Tahoma" panose="020B0604030504040204" pitchFamily="34" charset="0"/>
              <a:cs typeface="Tahoma" panose="020B0604030504040204" pitchFamily="34" charset="0"/>
            </a:endParaRPr>
          </a:p>
          <a:p>
            <a:pPr marL="231229" indent="-231229" defTabSz="924916">
              <a:lnSpc>
                <a:spcPct val="90000"/>
              </a:lnSpc>
              <a:spcBef>
                <a:spcPts val="1012"/>
              </a:spcBef>
              <a:buFont typeface="Arial" panose="020B0604020202020204" pitchFamily="34" charset="0"/>
              <a:buChar char="•"/>
              <a:defRPr/>
            </a:pPr>
            <a:r>
              <a:rPr lang="en-US" dirty="0">
                <a:solidFill>
                  <a:srgbClr val="2C2D30"/>
                </a:solidFill>
                <a:latin typeface="Tahoma" panose="020B0604030504040204" pitchFamily="34" charset="0"/>
                <a:ea typeface="Tahoma" panose="020B0604030504040204" pitchFamily="34" charset="0"/>
                <a:cs typeface="Tahoma" panose="020B0604030504040204" pitchFamily="34" charset="0"/>
              </a:rPr>
              <a:t>Clenched fists or tightened jaw</a:t>
            </a:r>
          </a:p>
          <a:p>
            <a:pPr marL="231229" indent="-231229" defTabSz="924916">
              <a:lnSpc>
                <a:spcPct val="90000"/>
              </a:lnSpc>
              <a:spcBef>
                <a:spcPts val="1012"/>
              </a:spcBef>
              <a:buFont typeface="Arial" panose="020B0604020202020204" pitchFamily="34" charset="0"/>
              <a:buChar char="•"/>
              <a:defRPr/>
            </a:pPr>
            <a:r>
              <a:rPr lang="en-US" dirty="0">
                <a:solidFill>
                  <a:srgbClr val="2C2D30"/>
                </a:solidFill>
                <a:latin typeface="Tahoma" panose="020B0604030504040204" pitchFamily="34" charset="0"/>
                <a:ea typeface="Tahoma" panose="020B0604030504040204" pitchFamily="34" charset="0"/>
                <a:cs typeface="Tahoma" panose="020B0604030504040204" pitchFamily="34" charset="0"/>
              </a:rPr>
              <a:t>Sudden change in </a:t>
            </a:r>
            <a:r>
              <a:rPr lang="en-US" dirty="0">
                <a:solidFill>
                  <a:prstClr val="black"/>
                </a:solidFill>
                <a:latin typeface="Tahoma" panose="020B0604030504040204" pitchFamily="34" charset="0"/>
                <a:ea typeface="Tahoma" panose="020B0604030504040204" pitchFamily="34" charset="0"/>
                <a:cs typeface="Tahoma" panose="020B0604030504040204" pitchFamily="34" charset="0"/>
                <a:hlinkClick r:id="rId3" tooltip="Psychology Today looks at body language">
                  <a:extLst>
                    <a:ext uri="{A12FA001-AC4F-418D-AE19-62706E023703}">
                      <ahyp:hlinkClr xmlns:ahyp="http://schemas.microsoft.com/office/drawing/2018/hyperlinkcolor" val="tx"/>
                    </a:ext>
                  </a:extLst>
                </a:hlinkClick>
              </a:rPr>
              <a:t>body language</a:t>
            </a:r>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dirty="0">
                <a:solidFill>
                  <a:srgbClr val="2C2D30"/>
                </a:solidFill>
                <a:latin typeface="Tahoma" panose="020B0604030504040204" pitchFamily="34" charset="0"/>
                <a:ea typeface="Tahoma" panose="020B0604030504040204" pitchFamily="34" charset="0"/>
                <a:cs typeface="Tahoma" panose="020B0604030504040204" pitchFamily="34" charset="0"/>
              </a:rPr>
              <a:t>or conversational tone</a:t>
            </a:r>
          </a:p>
          <a:p>
            <a:pPr marL="231229" indent="-231229" defTabSz="924916">
              <a:lnSpc>
                <a:spcPct val="90000"/>
              </a:lnSpc>
              <a:spcBef>
                <a:spcPts val="1012"/>
              </a:spcBef>
              <a:buFont typeface="Arial" panose="020B0604020202020204" pitchFamily="34" charset="0"/>
              <a:buChar char="•"/>
              <a:defRPr/>
            </a:pPr>
            <a:r>
              <a:rPr lang="en-US" dirty="0">
                <a:solidFill>
                  <a:srgbClr val="2C2D30"/>
                </a:solidFill>
                <a:latin typeface="Tahoma" panose="020B0604030504040204" pitchFamily="34" charset="0"/>
                <a:ea typeface="Tahoma" panose="020B0604030504040204" pitchFamily="34" charset="0"/>
                <a:cs typeface="Tahoma" panose="020B0604030504040204" pitchFamily="34" charset="0"/>
              </a:rPr>
              <a:t>Pacing or </a:t>
            </a:r>
            <a:r>
              <a:rPr lang="en-US" dirty="0">
                <a:solidFill>
                  <a:prstClr val="black"/>
                </a:solidFill>
                <a:latin typeface="Tahoma" panose="020B0604030504040204" pitchFamily="34" charset="0"/>
                <a:ea typeface="Tahoma" panose="020B0604030504040204" pitchFamily="34" charset="0"/>
                <a:cs typeface="Tahoma" panose="020B0604030504040204" pitchFamily="34" charset="0"/>
                <a:hlinkClick r:id="rId4" tooltip="Psychology Today looks at fidgeting">
                  <a:extLst>
                    <a:ext uri="{A12FA001-AC4F-418D-AE19-62706E023703}">
                      <ahyp:hlinkClr xmlns:ahyp="http://schemas.microsoft.com/office/drawing/2018/hyperlinkcolor" val="tx"/>
                    </a:ext>
                  </a:extLst>
                </a:hlinkClick>
              </a:rPr>
              <a:t>fidgeting</a:t>
            </a: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31229" indent="-231229" defTabSz="924916">
              <a:lnSpc>
                <a:spcPct val="90000"/>
              </a:lnSpc>
              <a:spcBef>
                <a:spcPts val="1012"/>
              </a:spcBef>
              <a:buFont typeface="Arial" panose="020B0604020202020204" pitchFamily="34" charset="0"/>
              <a:buChar char="•"/>
              <a:defRPr/>
            </a:pPr>
            <a:r>
              <a:rPr lang="en-US" dirty="0">
                <a:solidFill>
                  <a:srgbClr val="2C2D30"/>
                </a:solidFill>
                <a:latin typeface="Tahoma" panose="020B0604030504040204" pitchFamily="34" charset="0"/>
                <a:ea typeface="Tahoma" panose="020B0604030504040204" pitchFamily="34" charset="0"/>
                <a:cs typeface="Tahoma" panose="020B0604030504040204" pitchFamily="34" charset="0"/>
              </a:rPr>
              <a:t>The “Rooster Stance”—chest protruding out more with arms away from the body.</a:t>
            </a:r>
          </a:p>
          <a:p>
            <a:pPr marL="231229" indent="-231229" defTabSz="924916">
              <a:lnSpc>
                <a:spcPct val="90000"/>
              </a:lnSpc>
              <a:spcBef>
                <a:spcPts val="1012"/>
              </a:spcBef>
              <a:buFont typeface="Arial" panose="020B0604020202020204" pitchFamily="34" charset="0"/>
              <a:buChar char="•"/>
              <a:defRPr/>
            </a:pPr>
            <a:r>
              <a:rPr lang="en-US" dirty="0">
                <a:solidFill>
                  <a:srgbClr val="2C2D30"/>
                </a:solidFill>
                <a:latin typeface="Tahoma" panose="020B0604030504040204" pitchFamily="34" charset="0"/>
                <a:ea typeface="Tahoma" panose="020B0604030504040204" pitchFamily="34" charset="0"/>
                <a:cs typeface="Tahoma" panose="020B0604030504040204" pitchFamily="34" charset="0"/>
              </a:rPr>
              <a:t>Disruptive behaviors—yelling, </a:t>
            </a:r>
            <a:r>
              <a:rPr lang="en-US" dirty="0">
                <a:solidFill>
                  <a:prstClr val="black"/>
                </a:solidFill>
                <a:latin typeface="Tahoma" panose="020B0604030504040204" pitchFamily="34" charset="0"/>
                <a:ea typeface="Tahoma" panose="020B0604030504040204" pitchFamily="34" charset="0"/>
                <a:cs typeface="Tahoma" panose="020B0604030504040204" pitchFamily="34" charset="0"/>
                <a:hlinkClick r:id="rId5" tooltip="Psychology Today looks at bullying">
                  <a:extLst>
                    <a:ext uri="{A12FA001-AC4F-418D-AE19-62706E023703}">
                      <ahyp:hlinkClr xmlns:ahyp="http://schemas.microsoft.com/office/drawing/2018/hyperlinkcolor" val="tx"/>
                    </a:ext>
                  </a:extLst>
                </a:hlinkClick>
              </a:rPr>
              <a:t>bullying</a:t>
            </a:r>
            <a:r>
              <a:rPr lang="en-US" dirty="0">
                <a:solidFill>
                  <a:srgbClr val="2C2D30"/>
                </a:solidFill>
                <a:latin typeface="Tahoma" panose="020B0604030504040204" pitchFamily="34" charset="0"/>
                <a:ea typeface="Tahoma" panose="020B0604030504040204" pitchFamily="34" charset="0"/>
                <a:cs typeface="Tahoma" panose="020B0604030504040204" pitchFamily="34" charset="0"/>
              </a:rPr>
              <a:t>, actively defying or refusing to comply with rules.</a:t>
            </a:r>
          </a:p>
          <a:p>
            <a:pPr defTabSz="924916">
              <a:defRPr/>
            </a:pPr>
            <a:r>
              <a:rPr lang="en-US" dirty="0">
                <a:solidFill>
                  <a:prstClr val="black"/>
                </a:solidFill>
                <a:latin typeface="Aptos" panose="02110004020202020204"/>
              </a:rPr>
              <a:t>Arise from ego, desire to be the expert. Expectations of outcomes</a:t>
            </a:r>
          </a:p>
          <a:p>
            <a:pPr defTabSz="924916">
              <a:defRPr/>
            </a:pPr>
            <a:r>
              <a:rPr lang="en-US" dirty="0">
                <a:solidFill>
                  <a:prstClr val="black"/>
                </a:solidFill>
                <a:latin typeface="Aptos" panose="02110004020202020204"/>
              </a:rPr>
              <a:t>We often match our responses to the stimuli of the environment.</a:t>
            </a:r>
          </a:p>
          <a:p>
            <a:pPr defTabSz="924916">
              <a:defRPr/>
            </a:pPr>
            <a:r>
              <a:rPr lang="en-US" dirty="0">
                <a:solidFill>
                  <a:prstClr val="black"/>
                </a:solidFill>
                <a:latin typeface="Aptos" panose="02110004020202020204"/>
              </a:rPr>
              <a:t>Everyone wants to believe that what they say,  and that people are listening to them. </a:t>
            </a:r>
          </a:p>
          <a:p>
            <a:pPr defTabSz="924916">
              <a:defRPr/>
            </a:pPr>
            <a:endParaRPr lang="en-US" dirty="0">
              <a:solidFill>
                <a:prstClr val="black"/>
              </a:solidFill>
              <a:latin typeface="Aptos" panose="02110004020202020204"/>
            </a:endParaRPr>
          </a:p>
          <a:p>
            <a:endParaRPr lang="en-US" dirty="0"/>
          </a:p>
        </p:txBody>
      </p:sp>
      <p:sp>
        <p:nvSpPr>
          <p:cNvPr id="4" name="Slide Number Placeholder 3"/>
          <p:cNvSpPr>
            <a:spLocks noGrp="1"/>
          </p:cNvSpPr>
          <p:nvPr>
            <p:ph type="sldNum" sz="quarter" idx="5"/>
          </p:nvPr>
        </p:nvSpPr>
        <p:spPr/>
        <p:txBody>
          <a:bodyPr/>
          <a:lstStyle/>
          <a:p>
            <a:fld id="{9D4CE85E-27CC-429D-942A-003C3E1B846E}" type="slidenum">
              <a:rPr lang="en-US" smtClean="0"/>
              <a:t>10</a:t>
            </a:fld>
            <a:endParaRPr lang="en-US" dirty="0"/>
          </a:p>
        </p:txBody>
      </p:sp>
    </p:spTree>
    <p:extLst>
      <p:ext uri="{BB962C8B-B14F-4D97-AF65-F5344CB8AC3E}">
        <p14:creationId xmlns:p14="http://schemas.microsoft.com/office/powerpoint/2010/main" val="2552153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2C2D30"/>
                </a:solidFill>
                <a:effectLst/>
                <a:latin typeface="Proxima Nova Regular"/>
              </a:rPr>
              <a:t>Merriam Webster defines it as </a:t>
            </a:r>
            <a:r>
              <a:rPr lang="en-US" b="1" i="0" dirty="0">
                <a:solidFill>
                  <a:srgbClr val="212529"/>
                </a:solidFill>
                <a:effectLst/>
                <a:highlight>
                  <a:srgbClr val="FFFFFF"/>
                </a:highlight>
                <a:latin typeface="Open Sans" panose="020B0606030504020204" pitchFamily="34" charset="0"/>
              </a:rPr>
              <a:t>: to decrease in extent, volume, or scope</a:t>
            </a:r>
            <a:endParaRPr lang="en-US" b="1" i="0" dirty="0">
              <a:solidFill>
                <a:srgbClr val="2C2D30"/>
              </a:solidFill>
              <a:effectLst/>
              <a:latin typeface="Proxima Nova Regular"/>
            </a:endParaRPr>
          </a:p>
          <a:p>
            <a:pPr marL="171450" indent="-171450">
              <a:buFont typeface="Arial" panose="020B0604020202020204" pitchFamily="34" charset="0"/>
              <a:buChar char="•"/>
            </a:pPr>
            <a:r>
              <a:rPr lang="en-US" b="0" i="0" dirty="0">
                <a:solidFill>
                  <a:srgbClr val="2C2D30"/>
                </a:solidFill>
                <a:effectLst/>
                <a:latin typeface="Proxima Nova Regular"/>
              </a:rPr>
              <a:t>De-escalation begins as a mental process, where social cues as well as verbal and nonverbal communications are deployed to keep emotional situations from getting out of control. It also requires determination to see it through, knowing it may take some time to alleviate the situation to keep it from escalating.</a:t>
            </a:r>
          </a:p>
          <a:p>
            <a:r>
              <a:rPr lang="en-US" dirty="0">
                <a:solidFill>
                  <a:srgbClr val="2C2D30"/>
                </a:solidFill>
                <a:latin typeface="Proxima Nova Regular"/>
              </a:rPr>
              <a:t>Our initial response can often dictate the direction of the encounter.</a:t>
            </a:r>
            <a:endParaRPr lang="en-US" dirty="0"/>
          </a:p>
          <a:p>
            <a:pPr marL="171450" indent="-171450">
              <a:buFont typeface="Arial" panose="020B0604020202020204" pitchFamily="34" charset="0"/>
              <a:buChar char="•"/>
            </a:pPr>
            <a:r>
              <a:rPr lang="en-US" dirty="0"/>
              <a:t>If  you take a LESS authoritative, LESS controlling, LESS confrontational approach, you will have MORE control.  You are trying to give the consumer a sense that he or she is in control. Why? Because he or she is in a crisis, which by definition means the consumer is feeling out of control. The beneficiary’s normal coping measures are not working at this time</a:t>
            </a:r>
          </a:p>
          <a:p>
            <a:endParaRPr lang="en-US" dirty="0"/>
          </a:p>
        </p:txBody>
      </p:sp>
      <p:sp>
        <p:nvSpPr>
          <p:cNvPr id="4" name="Slide Number Placeholder 3"/>
          <p:cNvSpPr>
            <a:spLocks noGrp="1"/>
          </p:cNvSpPr>
          <p:nvPr>
            <p:ph type="sldNum" sz="quarter" idx="5"/>
          </p:nvPr>
        </p:nvSpPr>
        <p:spPr/>
        <p:txBody>
          <a:bodyPr/>
          <a:lstStyle/>
          <a:p>
            <a:fld id="{9D4CE85E-27CC-429D-942A-003C3E1B846E}" type="slidenum">
              <a:rPr lang="en-US" smtClean="0"/>
              <a:t>11</a:t>
            </a:fld>
            <a:endParaRPr lang="en-US" dirty="0"/>
          </a:p>
        </p:txBody>
      </p:sp>
    </p:spTree>
    <p:extLst>
      <p:ext uri="{BB962C8B-B14F-4D97-AF65-F5344CB8AC3E}">
        <p14:creationId xmlns:p14="http://schemas.microsoft.com/office/powerpoint/2010/main" val="3178777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9D4CE85E-27CC-429D-942A-003C3E1B846E}" type="slidenum">
              <a:rPr lang="en-US" smtClean="0"/>
              <a:t>12</a:t>
            </a:fld>
            <a:endParaRPr lang="en-US" dirty="0"/>
          </a:p>
        </p:txBody>
      </p:sp>
    </p:spTree>
    <p:extLst>
      <p:ext uri="{BB962C8B-B14F-4D97-AF65-F5344CB8AC3E}">
        <p14:creationId xmlns:p14="http://schemas.microsoft.com/office/powerpoint/2010/main" val="300269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9D4CE85E-27CC-429D-942A-003C3E1B846E}" type="slidenum">
              <a:rPr lang="en-US" smtClean="0"/>
              <a:t>13</a:t>
            </a:fld>
            <a:endParaRPr lang="en-US" dirty="0"/>
          </a:p>
        </p:txBody>
      </p:sp>
    </p:spTree>
    <p:extLst>
      <p:ext uri="{BB962C8B-B14F-4D97-AF65-F5344CB8AC3E}">
        <p14:creationId xmlns:p14="http://schemas.microsoft.com/office/powerpoint/2010/main" val="182387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565150"/>
            <a:ext cx="5543550" cy="3117850"/>
          </a:xfrm>
        </p:spPr>
      </p:sp>
      <p:sp>
        <p:nvSpPr>
          <p:cNvPr id="3" name="Notes Placeholder 2"/>
          <p:cNvSpPr>
            <a:spLocks noGrp="1"/>
          </p:cNvSpPr>
          <p:nvPr>
            <p:ph type="body" idx="1"/>
          </p:nvPr>
        </p:nvSpPr>
        <p:spPr>
          <a:xfrm>
            <a:off x="703263" y="3832227"/>
            <a:ext cx="5560060" cy="4791214"/>
          </a:xfrm>
        </p:spPr>
        <p:txBody>
          <a:bodyPr/>
          <a:lstStyle/>
          <a:p>
            <a:pPr marL="231229" indent="-231229" defTabSz="924916">
              <a:lnSpc>
                <a:spcPct val="90000"/>
              </a:lnSpc>
              <a:spcBef>
                <a:spcPts val="1012"/>
              </a:spcBef>
              <a:buFont typeface="Arial" panose="020B0604020202020204" pitchFamily="34" charset="0"/>
              <a:buChar char="•"/>
              <a:defRPr/>
            </a:pPr>
            <a:r>
              <a:rPr lang="en-US" dirty="0">
                <a:solidFill>
                  <a:prstClr val="black"/>
                </a:solidFill>
                <a:latin typeface="Aptos" panose="02110004020202020204"/>
              </a:rPr>
              <a:t>Paraphrasing/Restatement: summarizing what the person said </a:t>
            </a:r>
          </a:p>
          <a:p>
            <a:pPr marL="231229" indent="-231229" defTabSz="924916">
              <a:lnSpc>
                <a:spcPct val="90000"/>
              </a:lnSpc>
              <a:spcBef>
                <a:spcPts val="1012"/>
              </a:spcBef>
              <a:buFont typeface="Arial" panose="020B0604020202020204" pitchFamily="34" charset="0"/>
              <a:buChar char="•"/>
              <a:defRPr/>
            </a:pPr>
            <a:r>
              <a:rPr lang="en-US" dirty="0">
                <a:solidFill>
                  <a:prstClr val="black"/>
                </a:solidFill>
                <a:latin typeface="Aptos" panose="02110004020202020204"/>
              </a:rPr>
              <a:t>Reflect what you see as their emotional state</a:t>
            </a:r>
          </a:p>
          <a:p>
            <a:pPr marL="231229" indent="-231229" defTabSz="924916">
              <a:lnSpc>
                <a:spcPct val="90000"/>
              </a:lnSpc>
              <a:spcBef>
                <a:spcPts val="1012"/>
              </a:spcBef>
              <a:buFont typeface="Arial" panose="020B0604020202020204" pitchFamily="34" charset="0"/>
              <a:buChar char="•"/>
              <a:defRPr/>
            </a:pPr>
            <a:r>
              <a:rPr lang="en-US" dirty="0">
                <a:solidFill>
                  <a:prstClr val="black"/>
                </a:solidFill>
                <a:latin typeface="Aptos" panose="02110004020202020204"/>
              </a:rPr>
              <a:t>Open-ended questions: requires more detailed answers </a:t>
            </a:r>
          </a:p>
          <a:p>
            <a:pPr marL="231229" indent="-231229" defTabSz="924916">
              <a:lnSpc>
                <a:spcPct val="90000"/>
              </a:lnSpc>
              <a:spcBef>
                <a:spcPts val="1012"/>
              </a:spcBef>
              <a:buFont typeface="Arial" panose="020B0604020202020204" pitchFamily="34" charset="0"/>
              <a:buChar char="•"/>
              <a:defRPr/>
            </a:pPr>
            <a:r>
              <a:rPr lang="en-US" dirty="0">
                <a:solidFill>
                  <a:prstClr val="black"/>
                </a:solidFill>
                <a:latin typeface="Aptos" panose="02110004020202020204"/>
              </a:rPr>
              <a:t>Minimal Encouragers </a:t>
            </a:r>
          </a:p>
          <a:p>
            <a:pPr marL="231229" indent="-231229" defTabSz="924916">
              <a:lnSpc>
                <a:spcPct val="90000"/>
              </a:lnSpc>
              <a:spcBef>
                <a:spcPts val="1012"/>
              </a:spcBef>
              <a:buFont typeface="Arial" panose="020B0604020202020204" pitchFamily="34" charset="0"/>
              <a:buChar char="•"/>
              <a:defRPr/>
            </a:pPr>
            <a:r>
              <a:rPr lang="en-US" dirty="0">
                <a:solidFill>
                  <a:prstClr val="black"/>
                </a:solidFill>
                <a:latin typeface="Aptos" panose="02110004020202020204"/>
              </a:rPr>
              <a:t>Effective Pauses </a:t>
            </a:r>
          </a:p>
          <a:p>
            <a:pPr marL="231229" indent="-231229" defTabSz="924916">
              <a:lnSpc>
                <a:spcPct val="90000"/>
              </a:lnSpc>
              <a:spcBef>
                <a:spcPts val="1012"/>
              </a:spcBef>
              <a:buFont typeface="Arial" panose="020B0604020202020204" pitchFamily="34" charset="0"/>
              <a:buChar char="•"/>
              <a:defRPr/>
            </a:pPr>
            <a:r>
              <a:rPr lang="en-US" dirty="0">
                <a:solidFill>
                  <a:prstClr val="black"/>
                </a:solidFill>
                <a:latin typeface="Aptos" panose="02110004020202020204"/>
              </a:rPr>
              <a:t>Silence: sends the message that you are willing to listen</a:t>
            </a:r>
            <a:endParaRPr lang="en-US" dirty="0">
              <a:solidFill>
                <a:srgbClr val="000000"/>
              </a:solidFill>
              <a:highlight>
                <a:srgbClr val="FFFFFF"/>
              </a:highlight>
              <a:latin typeface="Open Sans" panose="020B0606030504020204" pitchFamily="34" charset="0"/>
            </a:endParaRPr>
          </a:p>
          <a:p>
            <a:pPr defTabSz="924916">
              <a:buFont typeface="Arial" panose="020B0604020202020204" pitchFamily="34" charset="0"/>
              <a:buChar char="•"/>
              <a:defRPr/>
            </a:pPr>
            <a:r>
              <a:rPr lang="en-US" dirty="0">
                <a:solidFill>
                  <a:srgbClr val="000000"/>
                </a:solidFill>
                <a:highlight>
                  <a:srgbClr val="FFFFFF"/>
                </a:highlight>
                <a:latin typeface="Open Sans" panose="020B0606030504020204" pitchFamily="34" charset="0"/>
              </a:rPr>
              <a:t>“I’m sorry you’ve had to deal with this.”</a:t>
            </a:r>
          </a:p>
          <a:p>
            <a:pPr defTabSz="924916">
              <a:buFont typeface="Arial" panose="020B0604020202020204" pitchFamily="34" charset="0"/>
              <a:buChar char="•"/>
              <a:defRPr/>
            </a:pPr>
            <a:r>
              <a:rPr lang="en-US" dirty="0">
                <a:solidFill>
                  <a:srgbClr val="000000"/>
                </a:solidFill>
                <a:highlight>
                  <a:srgbClr val="FFFFFF"/>
                </a:highlight>
                <a:latin typeface="Open Sans" panose="020B0606030504020204" pitchFamily="34" charset="0"/>
              </a:rPr>
              <a:t>“That would frustrate me, too.”</a:t>
            </a:r>
          </a:p>
          <a:p>
            <a:pPr defTabSz="924916">
              <a:buFont typeface="Arial" panose="020B0604020202020204" pitchFamily="34" charset="0"/>
              <a:buChar char="•"/>
              <a:defRPr/>
            </a:pPr>
            <a:r>
              <a:rPr lang="en-US" dirty="0">
                <a:solidFill>
                  <a:srgbClr val="000000"/>
                </a:solidFill>
                <a:highlight>
                  <a:srgbClr val="FFFFFF"/>
                </a:highlight>
                <a:latin typeface="Open Sans" panose="020B0606030504020204" pitchFamily="34" charset="0"/>
              </a:rPr>
              <a:t>“It sounds like a very difficult situation.”</a:t>
            </a:r>
            <a:endParaRPr lang="en-US" b="1" dirty="0">
              <a:solidFill>
                <a:prstClr val="black"/>
              </a:solidFill>
              <a:highlight>
                <a:srgbClr val="FFFFFF"/>
              </a:highlight>
              <a:latin typeface="Literata"/>
            </a:endParaRPr>
          </a:p>
          <a:p>
            <a:pPr defTabSz="924916">
              <a:defRPr/>
            </a:pPr>
            <a:r>
              <a:rPr lang="en-US" b="1" dirty="0">
                <a:solidFill>
                  <a:prstClr val="black"/>
                </a:solidFill>
                <a:highlight>
                  <a:srgbClr val="FFFFFF"/>
                </a:highlight>
                <a:latin typeface="Literata"/>
              </a:rPr>
              <a:t>The Three-Step Process of Effective De-Escalation</a:t>
            </a:r>
          </a:p>
          <a:p>
            <a:pPr defTabSz="924916">
              <a:defRPr/>
            </a:pPr>
            <a:r>
              <a:rPr lang="en-US" b="1" dirty="0">
                <a:solidFill>
                  <a:prstClr val="black"/>
                </a:solidFill>
                <a:highlight>
                  <a:srgbClr val="FFFFFF"/>
                </a:highlight>
                <a:latin typeface="Literata"/>
              </a:rPr>
              <a:t>Ignore The Words-</a:t>
            </a:r>
            <a:r>
              <a:rPr lang="en-US" dirty="0">
                <a:solidFill>
                  <a:srgbClr val="6A6B6C"/>
                </a:solidFill>
                <a:highlight>
                  <a:srgbClr val="FFFFFF"/>
                </a:highlight>
                <a:latin typeface="Muli"/>
              </a:rPr>
              <a:t>The first step is to ignore the angry words. It’s just noise and means nothing. When you ignore the words, three things happen. First, you are less likely to be triggered by the insults because you are not paying attention to them. Second, you remain calm because the noise does not make you anxious. Third, you free up bandwidth in your brain to execute the next steps.</a:t>
            </a:r>
          </a:p>
          <a:p>
            <a:pPr defTabSz="924916">
              <a:defRPr/>
            </a:pPr>
            <a:r>
              <a:rPr lang="en-US" b="1" dirty="0">
                <a:solidFill>
                  <a:prstClr val="black"/>
                </a:solidFill>
                <a:highlight>
                  <a:srgbClr val="FFFFFF"/>
                </a:highlight>
                <a:latin typeface="Literata"/>
              </a:rPr>
              <a:t>Guess At The Emotions-</a:t>
            </a:r>
            <a:r>
              <a:rPr lang="en-US" dirty="0">
                <a:solidFill>
                  <a:srgbClr val="6A6B6C"/>
                </a:solidFill>
                <a:highlight>
                  <a:srgbClr val="FFFFFF"/>
                </a:highlight>
                <a:latin typeface="Muli"/>
              </a:rPr>
              <a:t>The second step is to guess at the emotions. This is super-simple in angry situations. The emotions are anger, frustration, anxiety, fear, and disrespect. Those emotions cover 95% of all anger.</a:t>
            </a:r>
          </a:p>
          <a:p>
            <a:pPr defTabSz="924916">
              <a:defRPr/>
            </a:pPr>
            <a:r>
              <a:rPr lang="en-US" b="1" dirty="0">
                <a:solidFill>
                  <a:prstClr val="black"/>
                </a:solidFill>
                <a:highlight>
                  <a:srgbClr val="FFFFFF"/>
                </a:highlight>
                <a:latin typeface="Literata"/>
              </a:rPr>
              <a:t>Reflect The Emotions With A Simple “You” Statement-</a:t>
            </a:r>
            <a:r>
              <a:rPr lang="en-US" dirty="0">
                <a:solidFill>
                  <a:srgbClr val="6A6B6C"/>
                </a:solidFill>
                <a:highlight>
                  <a:srgbClr val="FFFFFF"/>
                </a:highlight>
                <a:latin typeface="Muli"/>
              </a:rPr>
              <a:t>The third step is to reflect back those emotions to the angry person with a simple “you” statement. “You are angry.” You are frustrated.” You are anxious.” “You are afraid.” “You are disrespected.” Keep your reflections short and straightforward. Keep reflecting until you get a verbal response like “Yeah!: or “Exactly!” Keep reflecting emotions for a few more seconds until you observe the speaker visibly relaxing.</a:t>
            </a:r>
          </a:p>
          <a:p>
            <a:pPr defTabSz="924916">
              <a:defRPr/>
            </a:pPr>
            <a:r>
              <a:rPr lang="en-US" dirty="0">
                <a:solidFill>
                  <a:srgbClr val="6A6B6C"/>
                </a:solidFill>
                <a:highlight>
                  <a:srgbClr val="FFFFFF"/>
                </a:highlight>
                <a:latin typeface="Muli"/>
              </a:rPr>
              <a:t>You statements are helpful in the framing process of active listening as it allows you to remain calm and does not transfer the beneficiary’s emotions to you to try to manage. </a:t>
            </a:r>
          </a:p>
          <a:p>
            <a:endParaRPr lang="en-US" dirty="0"/>
          </a:p>
        </p:txBody>
      </p:sp>
      <p:sp>
        <p:nvSpPr>
          <p:cNvPr id="4" name="Slide Number Placeholder 3"/>
          <p:cNvSpPr>
            <a:spLocks noGrp="1"/>
          </p:cNvSpPr>
          <p:nvPr>
            <p:ph type="sldNum" sz="quarter" idx="5"/>
          </p:nvPr>
        </p:nvSpPr>
        <p:spPr/>
        <p:txBody>
          <a:bodyPr/>
          <a:lstStyle/>
          <a:p>
            <a:fld id="{9D4CE85E-27CC-429D-942A-003C3E1B846E}" type="slidenum">
              <a:rPr lang="en-US" smtClean="0"/>
              <a:t>14</a:t>
            </a:fld>
            <a:endParaRPr lang="en-US" dirty="0"/>
          </a:p>
        </p:txBody>
      </p:sp>
    </p:spTree>
    <p:extLst>
      <p:ext uri="{BB962C8B-B14F-4D97-AF65-F5344CB8AC3E}">
        <p14:creationId xmlns:p14="http://schemas.microsoft.com/office/powerpoint/2010/main" val="3406182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58775"/>
            <a:ext cx="5543550" cy="3117850"/>
          </a:xfrm>
        </p:spPr>
      </p:sp>
      <p:sp>
        <p:nvSpPr>
          <p:cNvPr id="3" name="Notes Placeholder 2"/>
          <p:cNvSpPr>
            <a:spLocks noGrp="1"/>
          </p:cNvSpPr>
          <p:nvPr>
            <p:ph type="body" idx="1"/>
          </p:nvPr>
        </p:nvSpPr>
        <p:spPr>
          <a:xfrm>
            <a:off x="695007" y="3476625"/>
            <a:ext cx="5560060" cy="5635570"/>
          </a:xfrm>
        </p:spPr>
        <p:txBody>
          <a:bodyPr/>
          <a:lstStyle/>
          <a:p>
            <a:pPr marL="171450" indent="-171450" defTabSz="924916">
              <a:buFont typeface="Arial" panose="020B0604020202020204" pitchFamily="34" charset="0"/>
              <a:buChar char="•"/>
              <a:defRPr/>
            </a:pPr>
            <a:r>
              <a:rPr lang="en-US" b="0" i="0" dirty="0">
                <a:solidFill>
                  <a:srgbClr val="2C2D30"/>
                </a:solidFill>
                <a:effectLst/>
                <a:latin typeface="Proxima Nova Regular"/>
              </a:rPr>
              <a:t> If they are speaking, listen carefully to what they say, the words that they use, what they repeat, but especially what they say first. Words have meaning, and the primacy of words even more. No matter how illogical or emotional, listen and acknowledge that you are receiving their message. That does not mean you agree. In listening, we begin the important process of validation.</a:t>
            </a:r>
          </a:p>
          <a:p>
            <a:pPr marL="171450" indent="-171450" defTabSz="924916">
              <a:buFont typeface="Arial" panose="020B0604020202020204" pitchFamily="34" charset="0"/>
              <a:buChar char="•"/>
              <a:defRPr/>
            </a:pPr>
            <a:r>
              <a:rPr lang="en-US" b="0" i="0" dirty="0">
                <a:solidFill>
                  <a:srgbClr val="2C2D30"/>
                </a:solidFill>
                <a:effectLst/>
                <a:latin typeface="Proxima Nova Regular"/>
              </a:rPr>
              <a:t>Avoid crossing your arms or legs, as this can create the illusion of a barrier between you and the other person. Instead, try to adopt an open, relaxed posture. When negative emotions are at play, these behaviors can be misperceived, so avoid them.</a:t>
            </a:r>
          </a:p>
          <a:p>
            <a:pPr marL="171450" indent="-171450" defTabSz="924916">
              <a:buFont typeface="Arial" panose="020B0604020202020204" pitchFamily="34" charset="0"/>
              <a:buChar char="•"/>
              <a:defRPr/>
            </a:pPr>
            <a:r>
              <a:rPr lang="en-US" b="0" i="0" dirty="0">
                <a:solidFill>
                  <a:srgbClr val="2C2D30"/>
                </a:solidFill>
                <a:effectLst/>
                <a:latin typeface="Proxima Nova Regular"/>
              </a:rPr>
              <a:t>Validation is so invaluable when it comes to the de-escalation of emotions. It lets others know that what they have to say matters, that you are listening, that you are </a:t>
            </a:r>
            <a:r>
              <a:rPr lang="en-US" b="0" i="0" u="none" strike="noStrike" dirty="0">
                <a:solidFill>
                  <a:srgbClr val="2C2D30"/>
                </a:solidFill>
                <a:effectLst/>
                <a:latin typeface="inherit"/>
                <a:hlinkClick r:id="rId3" tooltip="Psychology Today looks at empathetic"/>
              </a:rPr>
              <a:t>empathetic</a:t>
            </a:r>
            <a:r>
              <a:rPr lang="en-US" b="0" i="0" dirty="0">
                <a:solidFill>
                  <a:srgbClr val="2C2D30"/>
                </a:solidFill>
                <a:effectLst/>
                <a:latin typeface="Proxima Nova Regular"/>
              </a:rPr>
              <a:t>. You may not agree with them, but validation is not agreement, it is recognition. All humans want to be recognized and validated from the time we are toddlers. To effectively validate others, summarize what they said using their words, if possible.</a:t>
            </a:r>
          </a:p>
          <a:p>
            <a:pPr marL="171450" indent="-171450" defTabSz="924916">
              <a:buFont typeface="Arial" panose="020B0604020202020204" pitchFamily="34" charset="0"/>
              <a:buChar char="•"/>
              <a:defRPr/>
            </a:pPr>
            <a:r>
              <a:rPr lang="en-US" b="0" i="0" dirty="0">
                <a:solidFill>
                  <a:srgbClr val="2C2D30"/>
                </a:solidFill>
                <a:effectLst/>
                <a:latin typeface="Proxima Nova Regular"/>
              </a:rPr>
              <a:t> If possible, suggest a solution that can help to resolve the issue at hand or viable options. This can demonstrate that you’re willing to work together to find a positive outcome. The most important thing, even while you are finding a solution, don’t go silent. Keep </a:t>
            </a:r>
            <a:r>
              <a:rPr lang="en-US" dirty="0">
                <a:solidFill>
                  <a:srgbClr val="2C2D30"/>
                </a:solidFill>
                <a:latin typeface="Proxima Nova Regular"/>
              </a:rPr>
              <a:t>them</a:t>
            </a:r>
            <a:r>
              <a:rPr lang="en-US" b="0" i="0" dirty="0">
                <a:solidFill>
                  <a:srgbClr val="2C2D30"/>
                </a:solidFill>
                <a:effectLst/>
                <a:latin typeface="Proxima Nova Regular"/>
              </a:rPr>
              <a:t> informed. Give them updates.</a:t>
            </a:r>
          </a:p>
          <a:p>
            <a:pPr marL="171450" indent="-171450" defTabSz="924916">
              <a:buFont typeface="Arial" panose="020B0604020202020204" pitchFamily="34" charset="0"/>
              <a:buChar char="•"/>
              <a:defRPr/>
            </a:pPr>
            <a:r>
              <a:rPr lang="en-US" b="0" i="0" dirty="0">
                <a:solidFill>
                  <a:srgbClr val="2C2D30"/>
                </a:solidFill>
                <a:effectLst/>
                <a:latin typeface="Proxima Nova Regular"/>
              </a:rPr>
              <a:t>Stay calm. Take deep breaths and try to stay centered, aware, but, above all, calm. This may sound easy, but, where emotions are concerned, this may be difficult. By remaining calm, we can influence nonverbally what others perceive and how they will react.</a:t>
            </a:r>
          </a:p>
          <a:p>
            <a:pPr marL="171450" indent="-171450" defTabSz="924916">
              <a:buFont typeface="Arial" panose="020B0604020202020204" pitchFamily="34" charset="0"/>
              <a:buChar char="•"/>
              <a:defRPr/>
            </a:pPr>
            <a:r>
              <a:rPr lang="en-US" b="0" i="0" dirty="0">
                <a:solidFill>
                  <a:srgbClr val="2C2D30"/>
                </a:solidFill>
                <a:effectLst/>
                <a:latin typeface="Proxima Nova Regular"/>
              </a:rPr>
              <a:t>If the situation is escalating and emotions are running high, consider taking a break. There is nothing wrong with saying: “I need to step out. I will be back, but I need to think about what has been said.” Let the other party know you want to engage, but you are human also and may need to consider what has transpired thus far. This can help both parties to calm down and approach the situation more rationally.</a:t>
            </a:r>
          </a:p>
          <a:p>
            <a:endParaRPr lang="en-US" dirty="0"/>
          </a:p>
          <a:p>
            <a:endParaRPr lang="en-US" dirty="0"/>
          </a:p>
        </p:txBody>
      </p:sp>
      <p:sp>
        <p:nvSpPr>
          <p:cNvPr id="4" name="Slide Number Placeholder 3"/>
          <p:cNvSpPr>
            <a:spLocks noGrp="1"/>
          </p:cNvSpPr>
          <p:nvPr>
            <p:ph type="sldNum" sz="quarter" idx="5"/>
          </p:nvPr>
        </p:nvSpPr>
        <p:spPr/>
        <p:txBody>
          <a:bodyPr/>
          <a:lstStyle/>
          <a:p>
            <a:fld id="{9D4CE85E-27CC-429D-942A-003C3E1B846E}" type="slidenum">
              <a:rPr lang="en-US" smtClean="0"/>
              <a:t>15</a:t>
            </a:fld>
            <a:endParaRPr lang="en-US" dirty="0"/>
          </a:p>
        </p:txBody>
      </p:sp>
    </p:spTree>
    <p:extLst>
      <p:ext uri="{BB962C8B-B14F-4D97-AF65-F5344CB8AC3E}">
        <p14:creationId xmlns:p14="http://schemas.microsoft.com/office/powerpoint/2010/main" val="1110490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9D4CE85E-27CC-429D-942A-003C3E1B846E}" type="slidenum">
              <a:rPr lang="en-US" smtClean="0"/>
              <a:t>16</a:t>
            </a:fld>
            <a:endParaRPr lang="en-US" dirty="0"/>
          </a:p>
        </p:txBody>
      </p:sp>
    </p:spTree>
    <p:extLst>
      <p:ext uri="{BB962C8B-B14F-4D97-AF65-F5344CB8AC3E}">
        <p14:creationId xmlns:p14="http://schemas.microsoft.com/office/powerpoint/2010/main" val="4065391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444861"/>
            <a:ext cx="5560060" cy="3904009"/>
          </a:xfrm>
        </p:spPr>
        <p:txBody>
          <a:bodyPr/>
          <a:lstStyle/>
          <a:p>
            <a:r>
              <a:rPr lang="en-US" dirty="0"/>
              <a:t>Trust in the training, information, and resources you have available to assist those you meet with. </a:t>
            </a:r>
          </a:p>
          <a:p>
            <a:r>
              <a:rPr lang="en-US" dirty="0"/>
              <a:t>Take time to determine what your limits are and do not cross them.</a:t>
            </a:r>
          </a:p>
          <a:p>
            <a:r>
              <a:rPr lang="en-US" dirty="0"/>
              <a:t>Practice and observe your tone as you speak. Are there certain words or phrases that increase your volume or your pace. </a:t>
            </a:r>
          </a:p>
          <a:p>
            <a:r>
              <a:rPr lang="en-US" dirty="0"/>
              <a:t>Listen with intent, reflect on what is being said to show understanding. </a:t>
            </a:r>
          </a:p>
          <a:p>
            <a:r>
              <a:rPr lang="en-US" dirty="0"/>
              <a:t>Use statements such as we are here to help, I understand why you would be upset by this.  </a:t>
            </a:r>
          </a:p>
          <a:p>
            <a:r>
              <a:rPr lang="en-US" dirty="0"/>
              <a:t>Don’t allow the emotions of the situation presented distract from working towards a resolution. Don’t allow too much deviation from the issue to be addressed</a:t>
            </a:r>
          </a:p>
          <a:p>
            <a:r>
              <a:rPr lang="en-US" dirty="0"/>
              <a:t>Work with the person, understand their ideal resolution, offer solutions, and work towards a common goal if possible</a:t>
            </a:r>
          </a:p>
          <a:p>
            <a:r>
              <a:rPr lang="en-US" dirty="0"/>
              <a:t>Recognize that not every situation has a solution that you are able to provide. Be clear, concise, and rational in your response. Use policies, rules, to support your decision. </a:t>
            </a:r>
          </a:p>
          <a:p>
            <a:r>
              <a:rPr lang="en-US" dirty="0"/>
              <a:t>Above all else never compromise on your emotional and physical safety and wellbeing. IF you feel unsafe in a meeting discuss that you need to step out to get clarification or to take a call. If on the phone discuss that you will not continue the call due to their behavior and provide them with an alternative contact for CMS Helpline.  Most importantly trust your gut and maintain your boundaries.</a:t>
            </a:r>
          </a:p>
          <a:p>
            <a:endParaRPr lang="en-US" dirty="0"/>
          </a:p>
        </p:txBody>
      </p:sp>
      <p:sp>
        <p:nvSpPr>
          <p:cNvPr id="4" name="Slide Number Placeholder 3"/>
          <p:cNvSpPr>
            <a:spLocks noGrp="1"/>
          </p:cNvSpPr>
          <p:nvPr>
            <p:ph type="sldNum" sz="quarter" idx="5"/>
          </p:nvPr>
        </p:nvSpPr>
        <p:spPr/>
        <p:txBody>
          <a:bodyPr/>
          <a:lstStyle/>
          <a:p>
            <a:fld id="{9D4CE85E-27CC-429D-942A-003C3E1B846E}" type="slidenum">
              <a:rPr lang="en-US" smtClean="0"/>
              <a:t>17</a:t>
            </a:fld>
            <a:endParaRPr lang="en-US" dirty="0"/>
          </a:p>
        </p:txBody>
      </p:sp>
    </p:spTree>
    <p:extLst>
      <p:ext uri="{BB962C8B-B14F-4D97-AF65-F5344CB8AC3E}">
        <p14:creationId xmlns:p14="http://schemas.microsoft.com/office/powerpoint/2010/main" val="38218099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9D4CE85E-27CC-429D-942A-003C3E1B846E}" type="slidenum">
              <a:rPr lang="en-US" smtClean="0"/>
              <a:t>18</a:t>
            </a:fld>
            <a:endParaRPr lang="en-US" dirty="0"/>
          </a:p>
        </p:txBody>
      </p:sp>
    </p:spTree>
    <p:extLst>
      <p:ext uri="{BB962C8B-B14F-4D97-AF65-F5344CB8AC3E}">
        <p14:creationId xmlns:p14="http://schemas.microsoft.com/office/powerpoint/2010/main" val="4231368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9D4CE85E-27CC-429D-942A-003C3E1B846E}" type="slidenum">
              <a:rPr lang="en-US" smtClean="0"/>
              <a:t>19</a:t>
            </a:fld>
            <a:endParaRPr lang="en-US" dirty="0"/>
          </a:p>
        </p:txBody>
      </p:sp>
    </p:spTree>
    <p:extLst>
      <p:ext uri="{BB962C8B-B14F-4D97-AF65-F5344CB8AC3E}">
        <p14:creationId xmlns:p14="http://schemas.microsoft.com/office/powerpoint/2010/main" val="1837757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solidFill>
                  <a:prstClr val="black"/>
                </a:solidFill>
                <a:latin typeface="Aptos" panose="02110004020202020204"/>
              </a:rPr>
              <a:t>Recognizing common symptoms of stress helps us to recognize what we need to do to move towards resolving it. Management is key:</a:t>
            </a:r>
          </a:p>
          <a:p>
            <a:pPr defTabSz="924916">
              <a:buFont typeface="Arial" panose="020B0604020202020204" pitchFamily="34" charset="0"/>
              <a:buChar char="•"/>
              <a:defRPr/>
            </a:pPr>
            <a:r>
              <a:rPr lang="en-US" dirty="0">
                <a:solidFill>
                  <a:srgbClr val="080808"/>
                </a:solidFill>
                <a:highlight>
                  <a:srgbClr val="FFFFFF"/>
                </a:highlight>
                <a:latin typeface="Helvetica" panose="020B0604020202020204" pitchFamily="34" charset="0"/>
              </a:rPr>
              <a:t>Get regular physical activity on most days of the week.(Helps with restlessness, anxiety/depression, fatigue)</a:t>
            </a:r>
          </a:p>
          <a:p>
            <a:pPr defTabSz="924916">
              <a:buFont typeface="Arial" panose="020B0604020202020204" pitchFamily="34" charset="0"/>
              <a:buChar char="•"/>
              <a:defRPr/>
            </a:pPr>
            <a:r>
              <a:rPr lang="en-US" dirty="0">
                <a:solidFill>
                  <a:srgbClr val="080808"/>
                </a:solidFill>
                <a:highlight>
                  <a:srgbClr val="FFFFFF"/>
                </a:highlight>
                <a:latin typeface="Helvetica" panose="020B0604020202020204" pitchFamily="34" charset="0"/>
              </a:rPr>
              <a:t>Practice relaxation techniques. Try deep breathing, meditation, yoga, tai chi or massage.(Anxiety)</a:t>
            </a:r>
          </a:p>
          <a:p>
            <a:pPr defTabSz="924916">
              <a:buFont typeface="Arial" panose="020B0604020202020204" pitchFamily="34" charset="0"/>
              <a:buChar char="•"/>
              <a:defRPr/>
            </a:pPr>
            <a:r>
              <a:rPr lang="en-US" dirty="0">
                <a:solidFill>
                  <a:srgbClr val="080808"/>
                </a:solidFill>
                <a:highlight>
                  <a:srgbClr val="FFFFFF"/>
                </a:highlight>
                <a:latin typeface="Helvetica" panose="020B0604020202020204" pitchFamily="34" charset="0"/>
              </a:rPr>
              <a:t>Keep a sense of humor.(helps with anger and feeling overwhelmed)</a:t>
            </a:r>
          </a:p>
          <a:p>
            <a:pPr defTabSz="924916">
              <a:buFont typeface="Arial" panose="020B0604020202020204" pitchFamily="34" charset="0"/>
              <a:buChar char="•"/>
              <a:defRPr/>
            </a:pPr>
            <a:r>
              <a:rPr lang="en-US" dirty="0">
                <a:solidFill>
                  <a:srgbClr val="080808"/>
                </a:solidFill>
                <a:highlight>
                  <a:srgbClr val="FFFFFF"/>
                </a:highlight>
                <a:latin typeface="Helvetica" panose="020B0604020202020204" pitchFamily="34" charset="0"/>
              </a:rPr>
              <a:t>Spend time with family and friends.(Avoidance/isolation)</a:t>
            </a:r>
          </a:p>
          <a:p>
            <a:pPr defTabSz="924916">
              <a:buFont typeface="Arial" panose="020B0604020202020204" pitchFamily="34" charset="0"/>
              <a:buChar char="•"/>
              <a:defRPr/>
            </a:pPr>
            <a:r>
              <a:rPr lang="en-US" dirty="0">
                <a:solidFill>
                  <a:srgbClr val="080808"/>
                </a:solidFill>
                <a:highlight>
                  <a:srgbClr val="FFFFFF"/>
                </a:highlight>
                <a:latin typeface="Helvetica" panose="020B0604020202020204" pitchFamily="34" charset="0"/>
              </a:rPr>
              <a:t>Set aside time for hobbies. Read a book, listen to music or go for a walk. Schedule time for your passions.(Restlessness, anger, anxiety/depression, </a:t>
            </a:r>
          </a:p>
          <a:p>
            <a:pPr defTabSz="924916">
              <a:buFont typeface="Arial" panose="020B0604020202020204" pitchFamily="34" charset="0"/>
              <a:buChar char="•"/>
              <a:defRPr/>
            </a:pPr>
            <a:r>
              <a:rPr lang="en-US" dirty="0">
                <a:solidFill>
                  <a:srgbClr val="080808"/>
                </a:solidFill>
                <a:highlight>
                  <a:srgbClr val="FFFFFF"/>
                </a:highlight>
                <a:latin typeface="Helvetica" panose="020B0604020202020204" pitchFamily="34" charset="0"/>
              </a:rPr>
              <a:t>Write in a journal.(memory, feeling overwhelmed, empathy)</a:t>
            </a:r>
          </a:p>
          <a:p>
            <a:pPr defTabSz="924916">
              <a:buFont typeface="Arial" panose="020B0604020202020204" pitchFamily="34" charset="0"/>
              <a:buChar char="•"/>
              <a:defRPr/>
            </a:pPr>
            <a:r>
              <a:rPr lang="en-US" dirty="0">
                <a:solidFill>
                  <a:srgbClr val="080808"/>
                </a:solidFill>
                <a:highlight>
                  <a:srgbClr val="FFFFFF"/>
                </a:highlight>
                <a:latin typeface="Helvetica" panose="020B0604020202020204" pitchFamily="34" charset="0"/>
              </a:rPr>
              <a:t>Get enough sleep(Fatigue/headache, immune system)</a:t>
            </a:r>
          </a:p>
          <a:p>
            <a:pPr defTabSz="924916">
              <a:buFont typeface="Arial" panose="020B0604020202020204" pitchFamily="34" charset="0"/>
              <a:buChar char="•"/>
              <a:defRPr/>
            </a:pPr>
            <a:r>
              <a:rPr lang="en-US" dirty="0">
                <a:solidFill>
                  <a:srgbClr val="080808"/>
                </a:solidFill>
                <a:highlight>
                  <a:srgbClr val="FFFFFF"/>
                </a:highlight>
                <a:latin typeface="Helvetica" panose="020B0604020202020204" pitchFamily="34" charset="0"/>
              </a:rPr>
              <a:t>Eat a healthy, balanced diet.(Fatigue, sleep, memory)</a:t>
            </a:r>
          </a:p>
          <a:p>
            <a:pPr defTabSz="924916">
              <a:buFont typeface="Arial" panose="020B0604020202020204" pitchFamily="34" charset="0"/>
              <a:buChar char="•"/>
              <a:defRPr/>
            </a:pPr>
            <a:r>
              <a:rPr lang="en-US" dirty="0">
                <a:solidFill>
                  <a:srgbClr val="080808"/>
                </a:solidFill>
                <a:highlight>
                  <a:srgbClr val="FFFFFF"/>
                </a:highlight>
                <a:latin typeface="Helvetica" panose="020B0604020202020204" pitchFamily="34" charset="0"/>
              </a:rPr>
              <a:t>Stay away from tobacco and alcohol use, and use of illegal substances</a:t>
            </a:r>
          </a:p>
          <a:p>
            <a:pPr defTabSz="924916">
              <a:buFont typeface="Arial" panose="020B0604020202020204" pitchFamily="34" charset="0"/>
              <a:buChar char="•"/>
              <a:defRPr/>
            </a:pPr>
            <a:r>
              <a:rPr lang="en-US" dirty="0">
                <a:solidFill>
                  <a:srgbClr val="080808"/>
                </a:solidFill>
                <a:highlight>
                  <a:srgbClr val="FFFFFF"/>
                </a:highlight>
                <a:latin typeface="Helvetica" panose="020B0604020202020204" pitchFamily="34" charset="0"/>
              </a:rPr>
              <a:t>One of the best ways to manage stress is by creating boundaries of what we will accept from ourselves and from others.</a:t>
            </a:r>
          </a:p>
          <a:p>
            <a:endParaRPr lang="en-US" dirty="0"/>
          </a:p>
        </p:txBody>
      </p:sp>
      <p:sp>
        <p:nvSpPr>
          <p:cNvPr id="4" name="Slide Number Placeholder 3"/>
          <p:cNvSpPr>
            <a:spLocks noGrp="1"/>
          </p:cNvSpPr>
          <p:nvPr>
            <p:ph type="sldNum" sz="quarter" idx="5"/>
          </p:nvPr>
        </p:nvSpPr>
        <p:spPr/>
        <p:txBody>
          <a:bodyPr/>
          <a:lstStyle/>
          <a:p>
            <a:fld id="{9D4CE85E-27CC-429D-942A-003C3E1B846E}" type="slidenum">
              <a:rPr lang="en-US" smtClean="0"/>
              <a:t>2</a:t>
            </a:fld>
            <a:endParaRPr lang="en-US" dirty="0"/>
          </a:p>
        </p:txBody>
      </p:sp>
    </p:spTree>
    <p:extLst>
      <p:ext uri="{BB962C8B-B14F-4D97-AF65-F5344CB8AC3E}">
        <p14:creationId xmlns:p14="http://schemas.microsoft.com/office/powerpoint/2010/main" val="3729067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9D4CE85E-27CC-429D-942A-003C3E1B846E}" type="slidenum">
              <a:rPr lang="en-US" smtClean="0"/>
              <a:t>3</a:t>
            </a:fld>
            <a:endParaRPr lang="en-US" dirty="0"/>
          </a:p>
        </p:txBody>
      </p:sp>
    </p:spTree>
    <p:extLst>
      <p:ext uri="{BB962C8B-B14F-4D97-AF65-F5344CB8AC3E}">
        <p14:creationId xmlns:p14="http://schemas.microsoft.com/office/powerpoint/2010/main" val="1363970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9D4CE85E-27CC-429D-942A-003C3E1B846E}" type="slidenum">
              <a:rPr lang="en-US" smtClean="0"/>
              <a:t>4</a:t>
            </a:fld>
            <a:endParaRPr lang="en-US" dirty="0"/>
          </a:p>
        </p:txBody>
      </p:sp>
    </p:spTree>
    <p:extLst>
      <p:ext uri="{BB962C8B-B14F-4D97-AF65-F5344CB8AC3E}">
        <p14:creationId xmlns:p14="http://schemas.microsoft.com/office/powerpoint/2010/main" val="4006932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12529"/>
                </a:solidFill>
                <a:effectLst/>
                <a:highlight>
                  <a:srgbClr val="FFFFFF"/>
                </a:highlight>
                <a:latin typeface="Open Sans" panose="020B0606030504020204" pitchFamily="34" charset="0"/>
              </a:rPr>
              <a:t> Definition: </a:t>
            </a:r>
            <a:r>
              <a:rPr lang="en-US" b="0" i="0" dirty="0">
                <a:solidFill>
                  <a:srgbClr val="212529"/>
                </a:solidFill>
                <a:effectLst/>
                <a:highlight>
                  <a:srgbClr val="FFFFFF"/>
                </a:highlight>
                <a:latin typeface="Open Sans" panose="020B0606030504020204" pitchFamily="34" charset="0"/>
              </a:rPr>
              <a:t>something that indicates fixed  limit or extent</a:t>
            </a:r>
          </a:p>
          <a:p>
            <a:r>
              <a:rPr lang="en-US" b="0" i="0" dirty="0">
                <a:solidFill>
                  <a:srgbClr val="212529"/>
                </a:solidFill>
                <a:effectLst/>
                <a:highlight>
                  <a:srgbClr val="FFFFFF"/>
                </a:highlight>
                <a:latin typeface="Open Sans" panose="020B0606030504020204" pitchFamily="34" charset="0"/>
              </a:rPr>
              <a:t>Boundaries are an internal version of a no trespassing sign. These values guide us in our decision-making process and direct the way we interact with those we meet.</a:t>
            </a:r>
          </a:p>
          <a:p>
            <a:r>
              <a:rPr lang="en-US" b="0" i="0" dirty="0">
                <a:solidFill>
                  <a:srgbClr val="212529"/>
                </a:solidFill>
                <a:effectLst/>
                <a:highlight>
                  <a:srgbClr val="FFFFFF"/>
                </a:highlight>
                <a:latin typeface="Open Sans" panose="020B0606030504020204" pitchFamily="34" charset="0"/>
              </a:rPr>
              <a:t>They can be imposed by your employer or a myriad of other influences</a:t>
            </a:r>
          </a:p>
          <a:p>
            <a:r>
              <a:rPr lang="en-US" dirty="0">
                <a:highlight>
                  <a:srgbClr val="FFFFFF"/>
                </a:highlight>
                <a:latin typeface="Times New Roman" panose="02020603050405020304" pitchFamily="18" charset="0"/>
                <a:cs typeface="Times New Roman" panose="02020603050405020304" pitchFamily="18" charset="0"/>
              </a:rPr>
              <a:t>Culture</a:t>
            </a:r>
          </a:p>
          <a:p>
            <a:r>
              <a:rPr lang="en-US" dirty="0">
                <a:highlight>
                  <a:srgbClr val="FFFFFF"/>
                </a:highlight>
                <a:latin typeface="Times New Roman" panose="02020603050405020304" pitchFamily="18" charset="0"/>
                <a:cs typeface="Times New Roman" panose="02020603050405020304" pitchFamily="18" charset="0"/>
              </a:rPr>
              <a:t>Traditions</a:t>
            </a:r>
          </a:p>
          <a:p>
            <a:r>
              <a:rPr lang="en-US" dirty="0">
                <a:highlight>
                  <a:srgbClr val="FFFFFF"/>
                </a:highlight>
                <a:latin typeface="Times New Roman" panose="02020603050405020304" pitchFamily="18" charset="0"/>
                <a:cs typeface="Times New Roman" panose="02020603050405020304" pitchFamily="18" charset="0"/>
              </a:rPr>
              <a:t>Religion</a:t>
            </a:r>
          </a:p>
          <a:p>
            <a:r>
              <a:rPr lang="en-US" dirty="0">
                <a:highlight>
                  <a:srgbClr val="FFFFFF"/>
                </a:highlight>
                <a:latin typeface="Times New Roman" panose="02020603050405020304" pitchFamily="18" charset="0"/>
                <a:cs typeface="Times New Roman" panose="02020603050405020304" pitchFamily="18" charset="0"/>
              </a:rPr>
              <a:t>Politics</a:t>
            </a:r>
          </a:p>
          <a:p>
            <a:r>
              <a:rPr lang="en-US" dirty="0">
                <a:highlight>
                  <a:srgbClr val="FFFFFF"/>
                </a:highlight>
                <a:latin typeface="Times New Roman" panose="02020603050405020304" pitchFamily="18" charset="0"/>
                <a:cs typeface="Times New Roman" panose="02020603050405020304" pitchFamily="18" charset="0"/>
              </a:rPr>
              <a:t>Socio-economic status</a:t>
            </a:r>
          </a:p>
          <a:p>
            <a:r>
              <a:rPr lang="en-US" dirty="0">
                <a:highlight>
                  <a:srgbClr val="FFFFFF"/>
                </a:highlight>
                <a:latin typeface="Times New Roman" panose="02020603050405020304" pitchFamily="18" charset="0"/>
                <a:cs typeface="Times New Roman" panose="02020603050405020304" pitchFamily="18" charset="0"/>
              </a:rPr>
              <a:t>LGBTQ</a:t>
            </a:r>
          </a:p>
          <a:p>
            <a:r>
              <a:rPr lang="en-US" dirty="0">
                <a:highlight>
                  <a:srgbClr val="FFFFFF"/>
                </a:highlight>
                <a:latin typeface="Times New Roman" panose="02020603050405020304" pitchFamily="18" charset="0"/>
                <a:cs typeface="Times New Roman" panose="02020603050405020304" pitchFamily="18" charset="0"/>
              </a:rPr>
              <a:t>Your responsibilities</a:t>
            </a:r>
          </a:p>
          <a:p>
            <a:r>
              <a:rPr lang="en-US" dirty="0">
                <a:highlight>
                  <a:srgbClr val="FFFFFF"/>
                </a:highlight>
                <a:latin typeface="Times New Roman" panose="02020603050405020304" pitchFamily="18" charset="0"/>
                <a:cs typeface="Times New Roman" panose="02020603050405020304" pitchFamily="18" charset="0"/>
              </a:rPr>
              <a:t>Physical space</a:t>
            </a:r>
          </a:p>
          <a:p>
            <a:r>
              <a:rPr lang="en-US" dirty="0">
                <a:highlight>
                  <a:srgbClr val="FFFFFF"/>
                </a:highlight>
                <a:latin typeface="Times New Roman" panose="02020603050405020304" pitchFamily="18" charset="0"/>
                <a:cs typeface="Times New Roman" panose="02020603050405020304" pitchFamily="18" charset="0"/>
              </a:rPr>
              <a:t>Personal feelings</a:t>
            </a:r>
          </a:p>
          <a:p>
            <a:endParaRPr lang="en-US" b="0" i="0" dirty="0">
              <a:solidFill>
                <a:srgbClr val="212529"/>
              </a:solidFill>
              <a:effectLst/>
              <a:highlight>
                <a:srgbClr val="FFFFFF"/>
              </a:highlight>
              <a:latin typeface="Times New Roman" panose="02020603050405020304" pitchFamily="18" charset="0"/>
              <a:cs typeface="Times New Roman" panose="02020603050405020304" pitchFamily="18" charset="0"/>
            </a:endParaRPr>
          </a:p>
          <a:p>
            <a:endParaRPr lang="en-US" b="0" i="0" dirty="0">
              <a:solidFill>
                <a:srgbClr val="212529"/>
              </a:solidFill>
              <a:effectLst/>
              <a:highlight>
                <a:srgbClr val="FFFFFF"/>
              </a:highligh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9D4CE85E-27CC-429D-942A-003C3E1B846E}" type="slidenum">
              <a:rPr lang="en-US" smtClean="0"/>
              <a:t>5</a:t>
            </a:fld>
            <a:endParaRPr lang="en-US" dirty="0"/>
          </a:p>
        </p:txBody>
      </p:sp>
    </p:spTree>
    <p:extLst>
      <p:ext uri="{BB962C8B-B14F-4D97-AF65-F5344CB8AC3E}">
        <p14:creationId xmlns:p14="http://schemas.microsoft.com/office/powerpoint/2010/main" val="2506087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9D4CE85E-27CC-429D-942A-003C3E1B846E}" type="slidenum">
              <a:rPr lang="en-US" smtClean="0"/>
              <a:t>6</a:t>
            </a:fld>
            <a:endParaRPr lang="en-US" dirty="0"/>
          </a:p>
        </p:txBody>
      </p:sp>
    </p:spTree>
    <p:extLst>
      <p:ext uri="{BB962C8B-B14F-4D97-AF65-F5344CB8AC3E}">
        <p14:creationId xmlns:p14="http://schemas.microsoft.com/office/powerpoint/2010/main" val="570514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231775"/>
            <a:ext cx="5957887" cy="3352800"/>
          </a:xfrm>
        </p:spPr>
      </p:sp>
      <p:sp>
        <p:nvSpPr>
          <p:cNvPr id="3" name="Notes Placeholder 2"/>
          <p:cNvSpPr>
            <a:spLocks noGrp="1"/>
          </p:cNvSpPr>
          <p:nvPr>
            <p:ph type="body" idx="1"/>
          </p:nvPr>
        </p:nvSpPr>
        <p:spPr>
          <a:xfrm>
            <a:off x="695007" y="3585348"/>
            <a:ext cx="5560060" cy="6869845"/>
          </a:xfrm>
        </p:spPr>
        <p:txBody>
          <a:bodyPr/>
          <a:lstStyle/>
          <a:p>
            <a:r>
              <a:rPr lang="en-US" b="1" dirty="0"/>
              <a:t>Know your limits  Be clear and consistent Be respectful and empathetic Be flexible and adaptable Seek feedback and support</a:t>
            </a:r>
            <a:endParaRPr lang="en-US" dirty="0">
              <a:hlinkClick r:id="rId3"/>
            </a:endParaRPr>
          </a:p>
          <a:p>
            <a:r>
              <a:rPr lang="en-US" dirty="0"/>
              <a:t>1.Before you can set boundaries with others, you need to know your own limits. working hours, availability, policies, procedures, goals, priorities, and responsibilities? These define what you can and cannot do for your others, and what you expect from them in return.</a:t>
            </a:r>
          </a:p>
          <a:p>
            <a:pPr defTabSz="924916">
              <a:defRPr/>
            </a:pPr>
            <a:r>
              <a:rPr lang="en-US" dirty="0"/>
              <a:t>2.Once you have defined your boundaries, communicate them clearly and consistently to those you meet with. Remind them politely and firmly when they cross your boundaries. Being clear and consistent will help you avoid confusion, frustration, and resentment.</a:t>
            </a:r>
          </a:p>
          <a:p>
            <a:pPr defTabSz="924916">
              <a:defRPr/>
            </a:pPr>
            <a:r>
              <a:rPr lang="en-US" dirty="0"/>
              <a:t>3.Setting boundaries isn’t being rude or indifferent. Be respectful and empathetic to others needs, feelings, and feedback. acknowledge their concerns, appreciate them coming to you, and apologize when necessary. Offer solutions, or referrals when you cannot meet their expectations or requests. Being respectful and empathetic will help you maintain a positive and professional relationship with your beneficiaries.</a:t>
            </a:r>
          </a:p>
          <a:p>
            <a:pPr defTabSz="924916">
              <a:defRPr/>
            </a:pPr>
            <a:r>
              <a:rPr lang="en-US" dirty="0"/>
              <a:t>4. Setting boundaries does not mean being rigid or inflexible. Be flexible and adaptable to changing situations, circumstances, and opportunities. Review and adjust your boundaries periodically, based on your capacity, workload, and goals. Being flexible and adaptable will help you balance your needs and your beneficiaries' needs and create win-win outcomes.</a:t>
            </a:r>
          </a:p>
          <a:p>
            <a:pPr defTabSz="924916">
              <a:defRPr/>
            </a:pPr>
            <a:r>
              <a:rPr lang="en-US" dirty="0"/>
              <a:t>5. Setting boundaries is the opposite of being isolated or defensive. seek feedback and support from your beneficiaries, colleagues, managers, or mentors. for their opinions, suggestions, or testimonials, and use them to improve your service. Ask your colleagues, managers, or mentors for their advice, guidance, or assistance, and use them to cope with challenges, learn new skills, or grow your skills. Seeking feedback and support will help you enhance your performance, confidence, and satisfaction</a:t>
            </a:r>
            <a:r>
              <a:rPr lang="en-US" sz="1000" dirty="0"/>
              <a:t> in what you do.</a:t>
            </a:r>
          </a:p>
          <a:p>
            <a:pPr defTabSz="924916">
              <a:defRPr/>
            </a:pPr>
            <a:endParaRPr lang="en-US" dirty="0"/>
          </a:p>
          <a:p>
            <a:pPr defTabSz="924916">
              <a:defRPr/>
            </a:pPr>
            <a:endParaRPr lang="en-US" dirty="0"/>
          </a:p>
          <a:p>
            <a:pPr defTabSz="924916">
              <a:defRPr/>
            </a:pPr>
            <a:endParaRPr lang="en-US" dirty="0"/>
          </a:p>
          <a:p>
            <a:endParaRPr lang="en-US" dirty="0">
              <a:hlinkClick r:id="rId3"/>
            </a:endParaRPr>
          </a:p>
          <a:p>
            <a:endParaRPr lang="en-US" dirty="0">
              <a:hlinkClick r:id="rId3"/>
            </a:endParaRPr>
          </a:p>
          <a:p>
            <a:endParaRPr lang="en-US" dirty="0"/>
          </a:p>
        </p:txBody>
      </p:sp>
      <p:sp>
        <p:nvSpPr>
          <p:cNvPr id="4" name="Slide Number Placeholder 3"/>
          <p:cNvSpPr>
            <a:spLocks noGrp="1"/>
          </p:cNvSpPr>
          <p:nvPr>
            <p:ph type="sldNum" sz="quarter" idx="5"/>
          </p:nvPr>
        </p:nvSpPr>
        <p:spPr>
          <a:xfrm>
            <a:off x="3936768" y="8772669"/>
            <a:ext cx="3011699" cy="1230072"/>
          </a:xfrm>
        </p:spPr>
        <p:txBody>
          <a:bodyPr/>
          <a:lstStyle/>
          <a:p>
            <a:fld id="{9D4CE85E-27CC-429D-942A-003C3E1B846E}" type="slidenum">
              <a:rPr lang="en-US" smtClean="0"/>
              <a:t>7</a:t>
            </a:fld>
            <a:endParaRPr lang="en-US" dirty="0"/>
          </a:p>
        </p:txBody>
      </p:sp>
    </p:spTree>
    <p:extLst>
      <p:ext uri="{BB962C8B-B14F-4D97-AF65-F5344CB8AC3E}">
        <p14:creationId xmlns:p14="http://schemas.microsoft.com/office/powerpoint/2010/main" val="1400141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9D4CE85E-27CC-429D-942A-003C3E1B846E}" type="slidenum">
              <a:rPr lang="en-US" smtClean="0"/>
              <a:t>8</a:t>
            </a:fld>
            <a:endParaRPr lang="en-US" dirty="0"/>
          </a:p>
        </p:txBody>
      </p:sp>
    </p:spTree>
    <p:extLst>
      <p:ext uri="{BB962C8B-B14F-4D97-AF65-F5344CB8AC3E}">
        <p14:creationId xmlns:p14="http://schemas.microsoft.com/office/powerpoint/2010/main" val="4029896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565150"/>
            <a:ext cx="5543550" cy="3117850"/>
          </a:xfrm>
        </p:spPr>
      </p:sp>
      <p:sp>
        <p:nvSpPr>
          <p:cNvPr id="3" name="Notes Placeholder 2"/>
          <p:cNvSpPr>
            <a:spLocks noGrp="1"/>
          </p:cNvSpPr>
          <p:nvPr>
            <p:ph type="body" idx="1"/>
          </p:nvPr>
        </p:nvSpPr>
        <p:spPr>
          <a:xfrm>
            <a:off x="678815" y="3734722"/>
            <a:ext cx="5560060" cy="5501353"/>
          </a:xfrm>
        </p:spPr>
        <p:txBody>
          <a:bodyPr/>
          <a:lstStyle/>
          <a:p>
            <a:pPr defTabSz="924916">
              <a:defRPr/>
            </a:pPr>
            <a:r>
              <a:rPr lang="en-US" dirty="0">
                <a:solidFill>
                  <a:prstClr val="black"/>
                </a:solidFill>
                <a:highlight>
                  <a:srgbClr val="FFFFFF"/>
                </a:highlight>
                <a:latin typeface="Tahoma" panose="020B0604030504040204" pitchFamily="34" charset="0"/>
                <a:ea typeface="Tahoma" panose="020B0604030504040204" pitchFamily="34" charset="0"/>
                <a:cs typeface="Tahoma" panose="020B0604030504040204" pitchFamily="34" charset="0"/>
              </a:rPr>
              <a:t>1.Vengeance is an anticipatory emotion related to the dopamine receptors in the brain. We get enormous pleasure imagining how good it will feel to hurt the other side. What is really going on is a huge dopamine release as we imagine retribution. We are motivated to take action to protect ourselves, which is a strong evolutionary advantage. The problem is, our brains let us down in the end. There is no dopamine release when we can exact revenge on our partner by making some snarky remark or put-down. Revenge does not give the pleasure imagined because dopamine is not released during retribution.</a:t>
            </a:r>
          </a:p>
          <a:p>
            <a:pPr defTabSz="924916">
              <a:defRPr/>
            </a:pPr>
            <a:r>
              <a:rPr lang="en-US" dirty="0">
                <a:solidFill>
                  <a:prstClr val="black"/>
                </a:solidFill>
                <a:highlight>
                  <a:srgbClr val="FFFFFF"/>
                </a:highlight>
                <a:latin typeface="Tahoma" panose="020B0604030504040204" pitchFamily="34" charset="0"/>
                <a:ea typeface="Tahoma" panose="020B0604030504040204" pitchFamily="34" charset="0"/>
                <a:cs typeface="Tahoma" panose="020B0604030504040204" pitchFamily="34" charset="0"/>
              </a:rPr>
              <a:t>2. Vindication is the need to be right. Essentially, it’s the desire to feel “I’m right and you are wrong.” By itself, vindication is a zero-sum condition. Unfortunately, there are very few relationship arguments where one side has the clear moral standing to be declared right. As a result, both sides rationalize and justify their conduct (and the continuation of the drama) with the goal of seeking a feeling of vindication. When you can satisfy your mutual needs for vindication (I’ll explain how to do this in 4), you move a long ways towards controlling anger in interactions.</a:t>
            </a:r>
          </a:p>
          <a:p>
            <a:pPr defTabSz="924916">
              <a:defRPr/>
            </a:pPr>
            <a:r>
              <a:rPr lang="en-US" dirty="0">
                <a:solidFill>
                  <a:prstClr val="black"/>
                </a:solidFill>
                <a:highlight>
                  <a:srgbClr val="FFFFFF"/>
                </a:highlight>
                <a:latin typeface="Tahoma" panose="020B0604030504040204" pitchFamily="34" charset="0"/>
                <a:ea typeface="Tahoma" panose="020B0604030504040204" pitchFamily="34" charset="0"/>
                <a:cs typeface="Tahoma" panose="020B0604030504040204" pitchFamily="34" charset="0"/>
              </a:rPr>
              <a:t>3. Validation is the need to be honored and respected as a human being. everyone suffers injustice, betrayal, and loss at some point. Everyone has a need to be heard, honored, and respected. When anger erupts, one or both parties often feel like they must have done something wrong. The need for validation is deep-seated.</a:t>
            </a:r>
          </a:p>
          <a:p>
            <a:pPr defTabSz="924916">
              <a:defRPr/>
            </a:pPr>
            <a:r>
              <a:rPr lang="en-US" dirty="0">
                <a:solidFill>
                  <a:prstClr val="black"/>
                </a:solidFill>
                <a:highlight>
                  <a:srgbClr val="FFFFFF"/>
                </a:highlight>
                <a:latin typeface="Tahoma" panose="020B0604030504040204" pitchFamily="34" charset="0"/>
                <a:ea typeface="Tahoma" panose="020B0604030504040204" pitchFamily="34" charset="0"/>
                <a:cs typeface="Tahoma" panose="020B0604030504040204" pitchFamily="34" charset="0"/>
              </a:rPr>
              <a:t>4.need to be heard. We need to tell our story and share our emotional experiences so that we have been deeply understood. In arguments, one or both of you will continue to tell your stories, over and over, until you finally have been heard. This need is the secret key to all the other needs. If you both can feel heard, all the other needs will go away. </a:t>
            </a:r>
          </a:p>
          <a:p>
            <a:pPr defTabSz="924916">
              <a:defRPr/>
            </a:pPr>
            <a:r>
              <a:rPr lang="en-US" dirty="0">
                <a:solidFill>
                  <a:prstClr val="black"/>
                </a:solidFill>
                <a:highlight>
                  <a:srgbClr val="FFFFFF"/>
                </a:highlight>
                <a:latin typeface="Tahoma" panose="020B0604030504040204" pitchFamily="34" charset="0"/>
                <a:ea typeface="Tahoma" panose="020B0604030504040204" pitchFamily="34" charset="0"/>
                <a:cs typeface="Tahoma" panose="020B0604030504040204" pitchFamily="34" charset="0"/>
              </a:rPr>
              <a:t>5. Our brains have systems call cognitive operators. These cognitive operators operate on the information received through our senses to organize it into meaningful stuff. For example, the binary operator is excellent at sorting information as good-bad, up-down, hot-cold, left-right. As far as the binary operator is concerned, all data is divided into polarities. Another cognitive operator is the causal operator. This function is designed to create meaning so that our experience is not a jumble of unrelated thoughts. The causal operator attributes cause and effect on the flimsiest of evidence. Anger results from over-active causal operators that are struggling to make sense of the conflict. The need to create meaning is a mechanism to obtain control, which soothes anxiety and restores order to the universe. When both learn to help each create meaning from arguments, you gain another tool to control anger.</a:t>
            </a:r>
          </a:p>
          <a:p>
            <a:pPr defTabSz="924916">
              <a:defRPr/>
            </a:pPr>
            <a:r>
              <a:rPr lang="en-US" dirty="0">
                <a:solidFill>
                  <a:prstClr val="black"/>
                </a:solidFill>
                <a:highlight>
                  <a:srgbClr val="FFFFFF"/>
                </a:highlight>
                <a:latin typeface="Tahoma" panose="020B0604030504040204" pitchFamily="34" charset="0"/>
                <a:ea typeface="Tahoma" panose="020B0604030504040204" pitchFamily="34" charset="0"/>
                <a:cs typeface="Tahoma" panose="020B0604030504040204" pitchFamily="34" charset="0"/>
              </a:rPr>
              <a:t>6. Safety is obvious. However, the need is as great for emotional safety as for physical safety. Everyone has the need for emotional safety. Unfortunately, most “normal” people do not feel emotionally safe. One of primary reasons for anger erupting is because one or both people do not feel safe. anger is an unconscious mechanism to feel safe. Of course, it never works.</a:t>
            </a:r>
          </a:p>
          <a:p>
            <a:pPr defTabSz="924916">
              <a:defRPr/>
            </a:pPr>
            <a:endParaRPr lang="en-US" dirty="0">
              <a:solidFill>
                <a:prstClr val="black"/>
              </a:solidFill>
              <a:highlight>
                <a:srgbClr val="FFFFFF"/>
              </a:highlight>
              <a:latin typeface="Tahoma" panose="020B0604030504040204" pitchFamily="34" charset="0"/>
              <a:ea typeface="Tahoma" panose="020B0604030504040204" pitchFamily="34" charset="0"/>
              <a:cs typeface="Tahoma" panose="020B0604030504040204" pitchFamily="34" charset="0"/>
            </a:endParaRPr>
          </a:p>
          <a:p>
            <a:pPr defTabSz="924916">
              <a:defRPr/>
            </a:pPr>
            <a:endParaRPr lang="en-US" dirty="0">
              <a:solidFill>
                <a:prstClr val="black"/>
              </a:solidFill>
              <a:highlight>
                <a:srgbClr val="FFFFFF"/>
              </a:highlight>
              <a:latin typeface="Tahoma" panose="020B0604030504040204" pitchFamily="34" charset="0"/>
              <a:ea typeface="Tahoma" panose="020B0604030504040204" pitchFamily="34" charset="0"/>
              <a:cs typeface="Tahoma" panose="020B0604030504040204" pitchFamily="34" charset="0"/>
            </a:endParaRPr>
          </a:p>
          <a:p>
            <a:pPr defTabSz="924916">
              <a:defRPr/>
            </a:pPr>
            <a:endParaRPr lang="en-US" dirty="0">
              <a:solidFill>
                <a:prstClr val="black"/>
              </a:solidFill>
              <a:latin typeface="Aptos" panose="02110004020202020204"/>
            </a:endParaRPr>
          </a:p>
          <a:p>
            <a:endParaRPr lang="en-US" dirty="0"/>
          </a:p>
        </p:txBody>
      </p:sp>
      <p:sp>
        <p:nvSpPr>
          <p:cNvPr id="4" name="Slide Number Placeholder 3"/>
          <p:cNvSpPr>
            <a:spLocks noGrp="1"/>
          </p:cNvSpPr>
          <p:nvPr>
            <p:ph type="sldNum" sz="quarter" idx="5"/>
          </p:nvPr>
        </p:nvSpPr>
        <p:spPr/>
        <p:txBody>
          <a:bodyPr/>
          <a:lstStyle/>
          <a:p>
            <a:fld id="{9D4CE85E-27CC-429D-942A-003C3E1B846E}" type="slidenum">
              <a:rPr lang="en-US" smtClean="0"/>
              <a:t>9</a:t>
            </a:fld>
            <a:endParaRPr lang="en-US" dirty="0"/>
          </a:p>
        </p:txBody>
      </p:sp>
    </p:spTree>
    <p:extLst>
      <p:ext uri="{BB962C8B-B14F-4D97-AF65-F5344CB8AC3E}">
        <p14:creationId xmlns:p14="http://schemas.microsoft.com/office/powerpoint/2010/main" val="1479340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7F0D4-EC4F-7C03-15E1-94FEA5E0DB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569075-72E1-768A-D0E8-23AEF9FABF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36B44E-AAC7-A362-78C7-230B003A044B}"/>
              </a:ext>
            </a:extLst>
          </p:cNvPr>
          <p:cNvSpPr>
            <a:spLocks noGrp="1"/>
          </p:cNvSpPr>
          <p:nvPr>
            <p:ph type="dt" sz="half" idx="10"/>
          </p:nvPr>
        </p:nvSpPr>
        <p:spPr/>
        <p:txBody>
          <a:bodyPr/>
          <a:lstStyle/>
          <a:p>
            <a:fld id="{A2A52940-E72F-B240-ABDC-5FEF2C86D0F5}" type="datetimeFigureOut">
              <a:rPr lang="en-US" smtClean="0"/>
              <a:t>9/30/2024</a:t>
            </a:fld>
            <a:endParaRPr lang="en-US" dirty="0"/>
          </a:p>
        </p:txBody>
      </p:sp>
      <p:sp>
        <p:nvSpPr>
          <p:cNvPr id="5" name="Footer Placeholder 4">
            <a:extLst>
              <a:ext uri="{FF2B5EF4-FFF2-40B4-BE49-F238E27FC236}">
                <a16:creationId xmlns:a16="http://schemas.microsoft.com/office/drawing/2014/main" id="{24DDBFB2-DAB7-24AB-9881-5750DC22789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AAE6A37-A1D7-3551-83B4-E315BEBE6F08}"/>
              </a:ext>
            </a:extLst>
          </p:cNvPr>
          <p:cNvSpPr>
            <a:spLocks noGrp="1"/>
          </p:cNvSpPr>
          <p:nvPr>
            <p:ph type="sldNum" sz="quarter" idx="12"/>
          </p:nvPr>
        </p:nvSpPr>
        <p:spPr/>
        <p:txBody>
          <a:bodyPr/>
          <a:lstStyle/>
          <a:p>
            <a:fld id="{F954E5DC-1B29-E345-BEA3-80516CD5D31C}" type="slidenum">
              <a:rPr lang="en-US" smtClean="0"/>
              <a:t>‹#›</a:t>
            </a:fld>
            <a:endParaRPr lang="en-US" dirty="0"/>
          </a:p>
        </p:txBody>
      </p:sp>
    </p:spTree>
    <p:extLst>
      <p:ext uri="{BB962C8B-B14F-4D97-AF65-F5344CB8AC3E}">
        <p14:creationId xmlns:p14="http://schemas.microsoft.com/office/powerpoint/2010/main" val="3719196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E7A10-2DCC-82F1-0A05-80B68BEE21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57B1FE-2E8A-61D6-4E94-CCB40EB1AF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C29E6-2590-0BC4-958C-635827C09D0C}"/>
              </a:ext>
            </a:extLst>
          </p:cNvPr>
          <p:cNvSpPr>
            <a:spLocks noGrp="1"/>
          </p:cNvSpPr>
          <p:nvPr>
            <p:ph type="dt" sz="half" idx="10"/>
          </p:nvPr>
        </p:nvSpPr>
        <p:spPr/>
        <p:txBody>
          <a:bodyPr/>
          <a:lstStyle/>
          <a:p>
            <a:fld id="{A2A52940-E72F-B240-ABDC-5FEF2C86D0F5}" type="datetimeFigureOut">
              <a:rPr lang="en-US" smtClean="0"/>
              <a:t>9/30/2024</a:t>
            </a:fld>
            <a:endParaRPr lang="en-US" dirty="0"/>
          </a:p>
        </p:txBody>
      </p:sp>
      <p:sp>
        <p:nvSpPr>
          <p:cNvPr id="5" name="Footer Placeholder 4">
            <a:extLst>
              <a:ext uri="{FF2B5EF4-FFF2-40B4-BE49-F238E27FC236}">
                <a16:creationId xmlns:a16="http://schemas.microsoft.com/office/drawing/2014/main" id="{63CB7714-6865-BAE2-3F49-A80384612FD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E446818-4AB0-1085-2F13-4FE3710EAC24}"/>
              </a:ext>
            </a:extLst>
          </p:cNvPr>
          <p:cNvSpPr>
            <a:spLocks noGrp="1"/>
          </p:cNvSpPr>
          <p:nvPr>
            <p:ph type="sldNum" sz="quarter" idx="12"/>
          </p:nvPr>
        </p:nvSpPr>
        <p:spPr/>
        <p:txBody>
          <a:bodyPr/>
          <a:lstStyle/>
          <a:p>
            <a:fld id="{F954E5DC-1B29-E345-BEA3-80516CD5D31C}" type="slidenum">
              <a:rPr lang="en-US" smtClean="0"/>
              <a:t>‹#›</a:t>
            </a:fld>
            <a:endParaRPr lang="en-US" dirty="0"/>
          </a:p>
        </p:txBody>
      </p:sp>
    </p:spTree>
    <p:extLst>
      <p:ext uri="{BB962C8B-B14F-4D97-AF65-F5344CB8AC3E}">
        <p14:creationId xmlns:p14="http://schemas.microsoft.com/office/powerpoint/2010/main" val="1819293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2D6F68-4DD1-B3BE-22EA-8F8C15D5B1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8AADF0-3A94-BBAD-145F-A9DBDC8E72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C9E904-2C87-A8DB-6CF9-D70D459D85DA}"/>
              </a:ext>
            </a:extLst>
          </p:cNvPr>
          <p:cNvSpPr>
            <a:spLocks noGrp="1"/>
          </p:cNvSpPr>
          <p:nvPr>
            <p:ph type="dt" sz="half" idx="10"/>
          </p:nvPr>
        </p:nvSpPr>
        <p:spPr/>
        <p:txBody>
          <a:bodyPr/>
          <a:lstStyle/>
          <a:p>
            <a:fld id="{A2A52940-E72F-B240-ABDC-5FEF2C86D0F5}" type="datetimeFigureOut">
              <a:rPr lang="en-US" smtClean="0"/>
              <a:t>9/30/2024</a:t>
            </a:fld>
            <a:endParaRPr lang="en-US" dirty="0"/>
          </a:p>
        </p:txBody>
      </p:sp>
      <p:sp>
        <p:nvSpPr>
          <p:cNvPr id="5" name="Footer Placeholder 4">
            <a:extLst>
              <a:ext uri="{FF2B5EF4-FFF2-40B4-BE49-F238E27FC236}">
                <a16:creationId xmlns:a16="http://schemas.microsoft.com/office/drawing/2014/main" id="{51BAA1C8-C174-EDAD-1B53-FAD87E3441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898C2C2-5BD4-2918-821C-79A1972969D2}"/>
              </a:ext>
            </a:extLst>
          </p:cNvPr>
          <p:cNvSpPr>
            <a:spLocks noGrp="1"/>
          </p:cNvSpPr>
          <p:nvPr>
            <p:ph type="sldNum" sz="quarter" idx="12"/>
          </p:nvPr>
        </p:nvSpPr>
        <p:spPr/>
        <p:txBody>
          <a:bodyPr/>
          <a:lstStyle/>
          <a:p>
            <a:fld id="{F954E5DC-1B29-E345-BEA3-80516CD5D31C}" type="slidenum">
              <a:rPr lang="en-US" smtClean="0"/>
              <a:t>‹#›</a:t>
            </a:fld>
            <a:endParaRPr lang="en-US" dirty="0"/>
          </a:p>
        </p:txBody>
      </p:sp>
    </p:spTree>
    <p:extLst>
      <p:ext uri="{BB962C8B-B14F-4D97-AF65-F5344CB8AC3E}">
        <p14:creationId xmlns:p14="http://schemas.microsoft.com/office/powerpoint/2010/main" val="2504726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4B346-FD8C-9F31-98E1-5AC0BAF6D6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272A9D-8DD5-F265-7CD0-08E9123A12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4DB112-F96E-FA5A-5D06-FB4576E71E21}"/>
              </a:ext>
            </a:extLst>
          </p:cNvPr>
          <p:cNvSpPr>
            <a:spLocks noGrp="1"/>
          </p:cNvSpPr>
          <p:nvPr>
            <p:ph type="dt" sz="half" idx="10"/>
          </p:nvPr>
        </p:nvSpPr>
        <p:spPr/>
        <p:txBody>
          <a:bodyPr/>
          <a:lstStyle/>
          <a:p>
            <a:fld id="{A2A52940-E72F-B240-ABDC-5FEF2C86D0F5}" type="datetimeFigureOut">
              <a:rPr lang="en-US" smtClean="0"/>
              <a:t>9/30/2024</a:t>
            </a:fld>
            <a:endParaRPr lang="en-US" dirty="0"/>
          </a:p>
        </p:txBody>
      </p:sp>
      <p:sp>
        <p:nvSpPr>
          <p:cNvPr id="5" name="Footer Placeholder 4">
            <a:extLst>
              <a:ext uri="{FF2B5EF4-FFF2-40B4-BE49-F238E27FC236}">
                <a16:creationId xmlns:a16="http://schemas.microsoft.com/office/drawing/2014/main" id="{59D5856D-FB0F-63C1-B481-8FC9423CE2A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FAE0E4B-8671-3FCD-6E60-2D35D01C9A9F}"/>
              </a:ext>
            </a:extLst>
          </p:cNvPr>
          <p:cNvSpPr>
            <a:spLocks noGrp="1"/>
          </p:cNvSpPr>
          <p:nvPr>
            <p:ph type="sldNum" sz="quarter" idx="12"/>
          </p:nvPr>
        </p:nvSpPr>
        <p:spPr/>
        <p:txBody>
          <a:bodyPr/>
          <a:lstStyle/>
          <a:p>
            <a:fld id="{F954E5DC-1B29-E345-BEA3-80516CD5D31C}" type="slidenum">
              <a:rPr lang="en-US" smtClean="0"/>
              <a:t>‹#›</a:t>
            </a:fld>
            <a:endParaRPr lang="en-US" dirty="0"/>
          </a:p>
        </p:txBody>
      </p:sp>
    </p:spTree>
    <p:extLst>
      <p:ext uri="{BB962C8B-B14F-4D97-AF65-F5344CB8AC3E}">
        <p14:creationId xmlns:p14="http://schemas.microsoft.com/office/powerpoint/2010/main" val="1369447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9DA28-83B6-396F-9D20-C3782F1509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868B13-144D-7E3D-EF68-6D3BE36DE8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66F743-5FB9-960B-5CAA-D6B7A43F3207}"/>
              </a:ext>
            </a:extLst>
          </p:cNvPr>
          <p:cNvSpPr>
            <a:spLocks noGrp="1"/>
          </p:cNvSpPr>
          <p:nvPr>
            <p:ph type="dt" sz="half" idx="10"/>
          </p:nvPr>
        </p:nvSpPr>
        <p:spPr/>
        <p:txBody>
          <a:bodyPr/>
          <a:lstStyle/>
          <a:p>
            <a:fld id="{A2A52940-E72F-B240-ABDC-5FEF2C86D0F5}" type="datetimeFigureOut">
              <a:rPr lang="en-US" smtClean="0"/>
              <a:t>9/30/2024</a:t>
            </a:fld>
            <a:endParaRPr lang="en-US" dirty="0"/>
          </a:p>
        </p:txBody>
      </p:sp>
      <p:sp>
        <p:nvSpPr>
          <p:cNvPr id="5" name="Footer Placeholder 4">
            <a:extLst>
              <a:ext uri="{FF2B5EF4-FFF2-40B4-BE49-F238E27FC236}">
                <a16:creationId xmlns:a16="http://schemas.microsoft.com/office/drawing/2014/main" id="{4722C7EC-E657-FDA2-B751-28EEB557919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135E9BF-D9B5-A76D-B947-E6E481DAA90E}"/>
              </a:ext>
            </a:extLst>
          </p:cNvPr>
          <p:cNvSpPr>
            <a:spLocks noGrp="1"/>
          </p:cNvSpPr>
          <p:nvPr>
            <p:ph type="sldNum" sz="quarter" idx="12"/>
          </p:nvPr>
        </p:nvSpPr>
        <p:spPr/>
        <p:txBody>
          <a:bodyPr/>
          <a:lstStyle/>
          <a:p>
            <a:fld id="{F954E5DC-1B29-E345-BEA3-80516CD5D31C}" type="slidenum">
              <a:rPr lang="en-US" smtClean="0"/>
              <a:t>‹#›</a:t>
            </a:fld>
            <a:endParaRPr lang="en-US" dirty="0"/>
          </a:p>
        </p:txBody>
      </p:sp>
    </p:spTree>
    <p:extLst>
      <p:ext uri="{BB962C8B-B14F-4D97-AF65-F5344CB8AC3E}">
        <p14:creationId xmlns:p14="http://schemas.microsoft.com/office/powerpoint/2010/main" val="620002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40546-BD25-DEC3-1FBD-5A02923603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978781-82F7-2688-7E93-54EDAE4112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F8929E-48DA-27E4-8044-D776274710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133BF1-FDFB-ACD9-91DA-8DF3C9258A3C}"/>
              </a:ext>
            </a:extLst>
          </p:cNvPr>
          <p:cNvSpPr>
            <a:spLocks noGrp="1"/>
          </p:cNvSpPr>
          <p:nvPr>
            <p:ph type="dt" sz="half" idx="10"/>
          </p:nvPr>
        </p:nvSpPr>
        <p:spPr/>
        <p:txBody>
          <a:bodyPr/>
          <a:lstStyle/>
          <a:p>
            <a:fld id="{A2A52940-E72F-B240-ABDC-5FEF2C86D0F5}" type="datetimeFigureOut">
              <a:rPr lang="en-US" smtClean="0"/>
              <a:t>9/30/2024</a:t>
            </a:fld>
            <a:endParaRPr lang="en-US" dirty="0"/>
          </a:p>
        </p:txBody>
      </p:sp>
      <p:sp>
        <p:nvSpPr>
          <p:cNvPr id="6" name="Footer Placeholder 5">
            <a:extLst>
              <a:ext uri="{FF2B5EF4-FFF2-40B4-BE49-F238E27FC236}">
                <a16:creationId xmlns:a16="http://schemas.microsoft.com/office/drawing/2014/main" id="{76166001-B9DF-7A95-62BA-3E86ED1A6CF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D666ED1-EDF3-FF36-7E0C-42DAD48599DE}"/>
              </a:ext>
            </a:extLst>
          </p:cNvPr>
          <p:cNvSpPr>
            <a:spLocks noGrp="1"/>
          </p:cNvSpPr>
          <p:nvPr>
            <p:ph type="sldNum" sz="quarter" idx="12"/>
          </p:nvPr>
        </p:nvSpPr>
        <p:spPr/>
        <p:txBody>
          <a:bodyPr/>
          <a:lstStyle/>
          <a:p>
            <a:fld id="{F954E5DC-1B29-E345-BEA3-80516CD5D31C}" type="slidenum">
              <a:rPr lang="en-US" smtClean="0"/>
              <a:t>‹#›</a:t>
            </a:fld>
            <a:endParaRPr lang="en-US" dirty="0"/>
          </a:p>
        </p:txBody>
      </p:sp>
    </p:spTree>
    <p:extLst>
      <p:ext uri="{BB962C8B-B14F-4D97-AF65-F5344CB8AC3E}">
        <p14:creationId xmlns:p14="http://schemas.microsoft.com/office/powerpoint/2010/main" val="1869500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E05B2-7134-2545-116E-DDFC8F7D9A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28D647-239A-7F2A-A9E4-4844F2663A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B8BEF-D614-868E-98DD-30E881D5A1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1C7DA0-F720-A557-4F4C-025A956720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9C4C99-8FCE-9A80-7A42-DD65D824B5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81583D-6E6B-C668-A42E-4D230521C61D}"/>
              </a:ext>
            </a:extLst>
          </p:cNvPr>
          <p:cNvSpPr>
            <a:spLocks noGrp="1"/>
          </p:cNvSpPr>
          <p:nvPr>
            <p:ph type="dt" sz="half" idx="10"/>
          </p:nvPr>
        </p:nvSpPr>
        <p:spPr/>
        <p:txBody>
          <a:bodyPr/>
          <a:lstStyle/>
          <a:p>
            <a:fld id="{A2A52940-E72F-B240-ABDC-5FEF2C86D0F5}" type="datetimeFigureOut">
              <a:rPr lang="en-US" smtClean="0"/>
              <a:t>9/30/2024</a:t>
            </a:fld>
            <a:endParaRPr lang="en-US" dirty="0"/>
          </a:p>
        </p:txBody>
      </p:sp>
      <p:sp>
        <p:nvSpPr>
          <p:cNvPr id="8" name="Footer Placeholder 7">
            <a:extLst>
              <a:ext uri="{FF2B5EF4-FFF2-40B4-BE49-F238E27FC236}">
                <a16:creationId xmlns:a16="http://schemas.microsoft.com/office/drawing/2014/main" id="{FFF7A96F-3A6A-5B77-628B-9DF9336D52C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7C0270C-F444-B591-0612-1AF6E72388ED}"/>
              </a:ext>
            </a:extLst>
          </p:cNvPr>
          <p:cNvSpPr>
            <a:spLocks noGrp="1"/>
          </p:cNvSpPr>
          <p:nvPr>
            <p:ph type="sldNum" sz="quarter" idx="12"/>
          </p:nvPr>
        </p:nvSpPr>
        <p:spPr/>
        <p:txBody>
          <a:bodyPr/>
          <a:lstStyle/>
          <a:p>
            <a:fld id="{F954E5DC-1B29-E345-BEA3-80516CD5D31C}" type="slidenum">
              <a:rPr lang="en-US" smtClean="0"/>
              <a:t>‹#›</a:t>
            </a:fld>
            <a:endParaRPr lang="en-US" dirty="0"/>
          </a:p>
        </p:txBody>
      </p:sp>
    </p:spTree>
    <p:extLst>
      <p:ext uri="{BB962C8B-B14F-4D97-AF65-F5344CB8AC3E}">
        <p14:creationId xmlns:p14="http://schemas.microsoft.com/office/powerpoint/2010/main" val="1008685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0E2FA-0414-552A-13DF-209F437B66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420D41-460D-03A4-950C-50F07BB4262E}"/>
              </a:ext>
            </a:extLst>
          </p:cNvPr>
          <p:cNvSpPr>
            <a:spLocks noGrp="1"/>
          </p:cNvSpPr>
          <p:nvPr>
            <p:ph type="dt" sz="half" idx="10"/>
          </p:nvPr>
        </p:nvSpPr>
        <p:spPr/>
        <p:txBody>
          <a:bodyPr/>
          <a:lstStyle/>
          <a:p>
            <a:fld id="{A2A52940-E72F-B240-ABDC-5FEF2C86D0F5}" type="datetimeFigureOut">
              <a:rPr lang="en-US" smtClean="0"/>
              <a:t>9/30/2024</a:t>
            </a:fld>
            <a:endParaRPr lang="en-US" dirty="0"/>
          </a:p>
        </p:txBody>
      </p:sp>
      <p:sp>
        <p:nvSpPr>
          <p:cNvPr id="4" name="Footer Placeholder 3">
            <a:extLst>
              <a:ext uri="{FF2B5EF4-FFF2-40B4-BE49-F238E27FC236}">
                <a16:creationId xmlns:a16="http://schemas.microsoft.com/office/drawing/2014/main" id="{1DCBF3FB-ECA1-8376-5A59-1EDB02B5A80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FA8863C-2222-D693-F749-72DDE196530C}"/>
              </a:ext>
            </a:extLst>
          </p:cNvPr>
          <p:cNvSpPr>
            <a:spLocks noGrp="1"/>
          </p:cNvSpPr>
          <p:nvPr>
            <p:ph type="sldNum" sz="quarter" idx="12"/>
          </p:nvPr>
        </p:nvSpPr>
        <p:spPr/>
        <p:txBody>
          <a:bodyPr/>
          <a:lstStyle/>
          <a:p>
            <a:fld id="{F954E5DC-1B29-E345-BEA3-80516CD5D31C}" type="slidenum">
              <a:rPr lang="en-US" smtClean="0"/>
              <a:t>‹#›</a:t>
            </a:fld>
            <a:endParaRPr lang="en-US" dirty="0"/>
          </a:p>
        </p:txBody>
      </p:sp>
    </p:spTree>
    <p:extLst>
      <p:ext uri="{BB962C8B-B14F-4D97-AF65-F5344CB8AC3E}">
        <p14:creationId xmlns:p14="http://schemas.microsoft.com/office/powerpoint/2010/main" val="4172581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438306-B014-36A9-2B6D-05F518CAD5EF}"/>
              </a:ext>
            </a:extLst>
          </p:cNvPr>
          <p:cNvSpPr>
            <a:spLocks noGrp="1"/>
          </p:cNvSpPr>
          <p:nvPr>
            <p:ph type="dt" sz="half" idx="10"/>
          </p:nvPr>
        </p:nvSpPr>
        <p:spPr/>
        <p:txBody>
          <a:bodyPr/>
          <a:lstStyle/>
          <a:p>
            <a:fld id="{A2A52940-E72F-B240-ABDC-5FEF2C86D0F5}" type="datetimeFigureOut">
              <a:rPr lang="en-US" smtClean="0"/>
              <a:t>9/30/2024</a:t>
            </a:fld>
            <a:endParaRPr lang="en-US" dirty="0"/>
          </a:p>
        </p:txBody>
      </p:sp>
      <p:sp>
        <p:nvSpPr>
          <p:cNvPr id="3" name="Footer Placeholder 2">
            <a:extLst>
              <a:ext uri="{FF2B5EF4-FFF2-40B4-BE49-F238E27FC236}">
                <a16:creationId xmlns:a16="http://schemas.microsoft.com/office/drawing/2014/main" id="{DE5B2129-88CB-C884-EDD0-5A7DA043C44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0740D13-8E4E-59CC-56E3-969083329E0B}"/>
              </a:ext>
            </a:extLst>
          </p:cNvPr>
          <p:cNvSpPr>
            <a:spLocks noGrp="1"/>
          </p:cNvSpPr>
          <p:nvPr>
            <p:ph type="sldNum" sz="quarter" idx="12"/>
          </p:nvPr>
        </p:nvSpPr>
        <p:spPr/>
        <p:txBody>
          <a:bodyPr/>
          <a:lstStyle/>
          <a:p>
            <a:fld id="{F954E5DC-1B29-E345-BEA3-80516CD5D31C}" type="slidenum">
              <a:rPr lang="en-US" smtClean="0"/>
              <a:t>‹#›</a:t>
            </a:fld>
            <a:endParaRPr lang="en-US" dirty="0"/>
          </a:p>
        </p:txBody>
      </p:sp>
    </p:spTree>
    <p:extLst>
      <p:ext uri="{BB962C8B-B14F-4D97-AF65-F5344CB8AC3E}">
        <p14:creationId xmlns:p14="http://schemas.microsoft.com/office/powerpoint/2010/main" val="2434101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2CEFE-4BBD-35CD-C340-1A121A3FA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170CBD-E3D4-2E9C-1925-E617902BD5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74A543-2D6F-173D-C563-A91E04C9A0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FD2986-9D01-AEA5-E989-B8AC642E764E}"/>
              </a:ext>
            </a:extLst>
          </p:cNvPr>
          <p:cNvSpPr>
            <a:spLocks noGrp="1"/>
          </p:cNvSpPr>
          <p:nvPr>
            <p:ph type="dt" sz="half" idx="10"/>
          </p:nvPr>
        </p:nvSpPr>
        <p:spPr/>
        <p:txBody>
          <a:bodyPr/>
          <a:lstStyle/>
          <a:p>
            <a:fld id="{A2A52940-E72F-B240-ABDC-5FEF2C86D0F5}" type="datetimeFigureOut">
              <a:rPr lang="en-US" smtClean="0"/>
              <a:t>9/30/2024</a:t>
            </a:fld>
            <a:endParaRPr lang="en-US" dirty="0"/>
          </a:p>
        </p:txBody>
      </p:sp>
      <p:sp>
        <p:nvSpPr>
          <p:cNvPr id="6" name="Footer Placeholder 5">
            <a:extLst>
              <a:ext uri="{FF2B5EF4-FFF2-40B4-BE49-F238E27FC236}">
                <a16:creationId xmlns:a16="http://schemas.microsoft.com/office/drawing/2014/main" id="{2CA3C19B-E1A6-209B-CC74-BD66073D7C7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7BAA5C1-4406-979F-52B6-DFAAE68BF8B1}"/>
              </a:ext>
            </a:extLst>
          </p:cNvPr>
          <p:cNvSpPr>
            <a:spLocks noGrp="1"/>
          </p:cNvSpPr>
          <p:nvPr>
            <p:ph type="sldNum" sz="quarter" idx="12"/>
          </p:nvPr>
        </p:nvSpPr>
        <p:spPr/>
        <p:txBody>
          <a:bodyPr/>
          <a:lstStyle/>
          <a:p>
            <a:fld id="{F954E5DC-1B29-E345-BEA3-80516CD5D31C}" type="slidenum">
              <a:rPr lang="en-US" smtClean="0"/>
              <a:t>‹#›</a:t>
            </a:fld>
            <a:endParaRPr lang="en-US" dirty="0"/>
          </a:p>
        </p:txBody>
      </p:sp>
    </p:spTree>
    <p:extLst>
      <p:ext uri="{BB962C8B-B14F-4D97-AF65-F5344CB8AC3E}">
        <p14:creationId xmlns:p14="http://schemas.microsoft.com/office/powerpoint/2010/main" val="2027866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A4E93-2191-DCCE-301B-BF8AA57B4F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8B0397-153B-105E-5A20-35AB9AFAE2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5F65945-49CF-53E8-006B-9A599DE3A9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5FA8C0-12DA-BA29-2B55-17A203FD6776}"/>
              </a:ext>
            </a:extLst>
          </p:cNvPr>
          <p:cNvSpPr>
            <a:spLocks noGrp="1"/>
          </p:cNvSpPr>
          <p:nvPr>
            <p:ph type="dt" sz="half" idx="10"/>
          </p:nvPr>
        </p:nvSpPr>
        <p:spPr/>
        <p:txBody>
          <a:bodyPr/>
          <a:lstStyle/>
          <a:p>
            <a:fld id="{A2A52940-E72F-B240-ABDC-5FEF2C86D0F5}" type="datetimeFigureOut">
              <a:rPr lang="en-US" smtClean="0"/>
              <a:t>9/30/2024</a:t>
            </a:fld>
            <a:endParaRPr lang="en-US" dirty="0"/>
          </a:p>
        </p:txBody>
      </p:sp>
      <p:sp>
        <p:nvSpPr>
          <p:cNvPr id="6" name="Footer Placeholder 5">
            <a:extLst>
              <a:ext uri="{FF2B5EF4-FFF2-40B4-BE49-F238E27FC236}">
                <a16:creationId xmlns:a16="http://schemas.microsoft.com/office/drawing/2014/main" id="{C6983DC4-B971-FB1D-8716-2F085003219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489A368-ED29-7C4A-CACE-8F6B18808778}"/>
              </a:ext>
            </a:extLst>
          </p:cNvPr>
          <p:cNvSpPr>
            <a:spLocks noGrp="1"/>
          </p:cNvSpPr>
          <p:nvPr>
            <p:ph type="sldNum" sz="quarter" idx="12"/>
          </p:nvPr>
        </p:nvSpPr>
        <p:spPr/>
        <p:txBody>
          <a:bodyPr/>
          <a:lstStyle/>
          <a:p>
            <a:fld id="{F954E5DC-1B29-E345-BEA3-80516CD5D31C}" type="slidenum">
              <a:rPr lang="en-US" smtClean="0"/>
              <a:t>‹#›</a:t>
            </a:fld>
            <a:endParaRPr lang="en-US" dirty="0"/>
          </a:p>
        </p:txBody>
      </p:sp>
    </p:spTree>
    <p:extLst>
      <p:ext uri="{BB962C8B-B14F-4D97-AF65-F5344CB8AC3E}">
        <p14:creationId xmlns:p14="http://schemas.microsoft.com/office/powerpoint/2010/main" val="2490955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607429-E117-4E8B-FA65-BBE231A1DB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CE898C-3712-215B-C06D-2556D2DAA2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5FB6E4-245C-7352-08DA-461AA3F6D5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A52940-E72F-B240-ABDC-5FEF2C86D0F5}" type="datetimeFigureOut">
              <a:rPr lang="en-US" smtClean="0"/>
              <a:t>9/30/2024</a:t>
            </a:fld>
            <a:endParaRPr lang="en-US" dirty="0"/>
          </a:p>
        </p:txBody>
      </p:sp>
      <p:sp>
        <p:nvSpPr>
          <p:cNvPr id="5" name="Footer Placeholder 4">
            <a:extLst>
              <a:ext uri="{FF2B5EF4-FFF2-40B4-BE49-F238E27FC236}">
                <a16:creationId xmlns:a16="http://schemas.microsoft.com/office/drawing/2014/main" id="{67CB4085-45D8-FE5E-9594-A433D95B87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9B77AA4-53C7-20A4-DA61-D0619DE69E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54E5DC-1B29-E345-BEA3-80516CD5D31C}" type="slidenum">
              <a:rPr lang="en-US" smtClean="0"/>
              <a:t>‹#›</a:t>
            </a:fld>
            <a:endParaRPr lang="en-US" dirty="0"/>
          </a:p>
        </p:txBody>
      </p:sp>
    </p:spTree>
    <p:extLst>
      <p:ext uri="{BB962C8B-B14F-4D97-AF65-F5344CB8AC3E}">
        <p14:creationId xmlns:p14="http://schemas.microsoft.com/office/powerpoint/2010/main" val="4359270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www.ted.com/talks/worklife_with_adam_grant_when_work_takes_over_your_lif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ideas.ted.com/under-stress-at-work-just-remember-dont-believe-what-you-think/"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hyperlink" Target="http://www.cit.memphis.edu/modules/De-Escalation/presentations/FL%20-%20De%20Escalation%20Techniques.pdf" TargetMode="External"/><Relationship Id="rId3" Type="http://schemas.openxmlformats.org/officeDocument/2006/relationships/hyperlink" Target="https://www.mayoclinic.org/healthy-lifestyle/stress-management/in-depth/stress-symptoms/art-20050987" TargetMode="External"/><Relationship Id="rId7" Type="http://schemas.openxmlformats.org/officeDocument/2006/relationships/hyperlink" Target="https://www.merriam-webster.com/dictionary/de-escalate"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dougnoll.com/de-escalate/control-anger-in-relationships/" TargetMode="External"/><Relationship Id="rId11" Type="http://schemas.openxmlformats.org/officeDocument/2006/relationships/hyperlink" Target="https://www.psychologytoday.com/intl/blog/spycatcher/202307/20-tips-for-de-escalating-emotional-situations" TargetMode="External"/><Relationship Id="rId5" Type="http://schemas.openxmlformats.org/officeDocument/2006/relationships/hyperlink" Target="https://www.linkedin.com/advice/1/how-do-you-set-boundaries-customers-skills-relationship-building" TargetMode="External"/><Relationship Id="rId10" Type="http://schemas.openxmlformats.org/officeDocument/2006/relationships/hyperlink" Target="https://www.indeed.com/career-advice/career-development/de-escalation-techniques-customer-service" TargetMode="External"/><Relationship Id="rId4" Type="http://schemas.openxmlformats.org/officeDocument/2006/relationships/hyperlink" Target="https://www.merriam-webster.com/dictionary/boundary#dictionary-entry-1" TargetMode="External"/><Relationship Id="rId9" Type="http://schemas.openxmlformats.org/officeDocument/2006/relationships/hyperlink" Target="https://dougnoll.com/de-escalate/de-escalation-techniqu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ww.ted.com/talks/daniel_levitin_how_to_stay_calm_when_you_know_you_ll_be_stressed" TargetMode="Externa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ted.com/talks/nedra_glover_tawwab_your_3_step_guide_to_setting_better_boundaries_at_work"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0C3B5E">
                <a:shade val="30000"/>
                <a:satMod val="115000"/>
              </a:srgbClr>
            </a:gs>
            <a:gs pos="50000">
              <a:srgbClr val="0C3B5E">
                <a:shade val="67500"/>
                <a:satMod val="115000"/>
              </a:srgbClr>
            </a:gs>
            <a:gs pos="100000">
              <a:srgbClr val="0C3B5E">
                <a:shade val="100000"/>
                <a:satMod val="115000"/>
              </a:srgbClr>
            </a:gs>
          </a:gsLst>
          <a:path path="circle">
            <a:fillToRect r="100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0F04AFD-81B9-03C7-35D7-62ED6A2BF41B}"/>
              </a:ext>
            </a:extLst>
          </p:cNvPr>
          <p:cNvSpPr/>
          <p:nvPr/>
        </p:nvSpPr>
        <p:spPr>
          <a:xfrm>
            <a:off x="0" y="5537200"/>
            <a:ext cx="12192000" cy="132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68779B40-270E-1565-2821-3D8A9BC63E6B}"/>
              </a:ext>
            </a:extLst>
          </p:cNvPr>
          <p:cNvSpPr/>
          <p:nvPr/>
        </p:nvSpPr>
        <p:spPr>
          <a:xfrm>
            <a:off x="-2973077" y="-483603"/>
            <a:ext cx="7987138" cy="7825206"/>
          </a:xfrm>
          <a:prstGeom prst="ellipse">
            <a:avLst/>
          </a:prstGeom>
          <a:solidFill>
            <a:srgbClr val="FDB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v</a:t>
            </a:r>
          </a:p>
        </p:txBody>
      </p:sp>
      <p:sp>
        <p:nvSpPr>
          <p:cNvPr id="7" name="Title 1">
            <a:extLst>
              <a:ext uri="{FF2B5EF4-FFF2-40B4-BE49-F238E27FC236}">
                <a16:creationId xmlns:a16="http://schemas.microsoft.com/office/drawing/2014/main" id="{56EF6F6A-EF22-0866-FB27-32C3DE61FB5F}"/>
              </a:ext>
            </a:extLst>
          </p:cNvPr>
          <p:cNvSpPr>
            <a:spLocks noGrp="1"/>
          </p:cNvSpPr>
          <p:nvPr>
            <p:ph type="ctrTitle"/>
          </p:nvPr>
        </p:nvSpPr>
        <p:spPr>
          <a:xfrm>
            <a:off x="5650692" y="2618615"/>
            <a:ext cx="6068291" cy="2434982"/>
          </a:xfrm>
          <a:effectLst/>
        </p:spPr>
        <p:txBody>
          <a:bodyPr>
            <a:noAutofit/>
          </a:bodyPr>
          <a:lstStyle/>
          <a:p>
            <a:pPr algn="l"/>
            <a:br>
              <a:rPr lang="en-US" sz="6600" dirty="0">
                <a:latin typeface="Tahoma" panose="020B0604030504040204" pitchFamily="34" charset="0"/>
                <a:ea typeface="Tahoma" panose="020B0604030504040204" pitchFamily="34" charset="0"/>
                <a:cs typeface="Tahoma" panose="020B0604030504040204" pitchFamily="34" charset="0"/>
              </a:rPr>
            </a:br>
            <a:br>
              <a:rPr lang="en-US" sz="6600" dirty="0">
                <a:latin typeface="Tahoma" panose="020B0604030504040204" pitchFamily="34" charset="0"/>
                <a:ea typeface="Tahoma" panose="020B0604030504040204" pitchFamily="34" charset="0"/>
                <a:cs typeface="Tahoma" panose="020B0604030504040204" pitchFamily="34" charset="0"/>
              </a:rPr>
            </a:br>
            <a:br>
              <a:rPr lang="en-US" sz="6600" dirty="0">
                <a:latin typeface="Tahoma" panose="020B0604030504040204" pitchFamily="34" charset="0"/>
                <a:ea typeface="Tahoma" panose="020B0604030504040204" pitchFamily="34" charset="0"/>
                <a:cs typeface="Tahoma" panose="020B0604030504040204" pitchFamily="34" charset="0"/>
              </a:rPr>
            </a:br>
            <a:r>
              <a:rPr lang="en-US" sz="6600" dirty="0">
                <a:solidFill>
                  <a:schemeClr val="bg1"/>
                </a:solidFill>
                <a:latin typeface="Tahoma"/>
                <a:ea typeface="Tahoma"/>
                <a:cs typeface="Tahoma"/>
              </a:rPr>
              <a:t>De-Escalation and Setting Boundaries</a:t>
            </a:r>
            <a:br>
              <a:rPr lang="en-US" sz="6600" dirty="0">
                <a:latin typeface="Tahoma" panose="020B0604030504040204" pitchFamily="34" charset="0"/>
                <a:ea typeface="Tahoma" panose="020B0604030504040204" pitchFamily="34" charset="0"/>
                <a:cs typeface="Tahoma" panose="020B0604030504040204" pitchFamily="34" charset="0"/>
              </a:rPr>
            </a:br>
            <a:r>
              <a:rPr lang="en-US" sz="1800" dirty="0">
                <a:solidFill>
                  <a:schemeClr val="bg1"/>
                </a:solidFill>
                <a:latin typeface="Tahoma"/>
                <a:ea typeface="Tahoma"/>
                <a:cs typeface="Tahoma"/>
              </a:rPr>
              <a:t>A Practical Guide to keeping your cool and helping those we serve</a:t>
            </a:r>
            <a:br>
              <a:rPr lang="en-US" sz="6600" dirty="0">
                <a:latin typeface="Tahoma" panose="020B0604030504040204" pitchFamily="34" charset="0"/>
                <a:ea typeface="Tahoma" panose="020B0604030504040204" pitchFamily="34" charset="0"/>
                <a:cs typeface="Tahoma" panose="020B0604030504040204" pitchFamily="34" charset="0"/>
              </a:rPr>
            </a:br>
            <a:endParaRPr lang="en-US" sz="6600" dirty="0">
              <a:solidFill>
                <a:schemeClr val="bg1"/>
              </a:solidFill>
              <a:effectLst/>
              <a:latin typeface="Sabon" panose="02020602060506020403" pitchFamily="18" charset="77"/>
            </a:endParaRPr>
          </a:p>
        </p:txBody>
      </p:sp>
      <p:grpSp>
        <p:nvGrpSpPr>
          <p:cNvPr id="14" name="Group 13">
            <a:extLst>
              <a:ext uri="{FF2B5EF4-FFF2-40B4-BE49-F238E27FC236}">
                <a16:creationId xmlns:a16="http://schemas.microsoft.com/office/drawing/2014/main" id="{008451F2-4C3A-7CF6-C74E-040D098CB2B1}"/>
              </a:ext>
            </a:extLst>
          </p:cNvPr>
          <p:cNvGrpSpPr/>
          <p:nvPr/>
        </p:nvGrpSpPr>
        <p:grpSpPr>
          <a:xfrm>
            <a:off x="4079747" y="5842000"/>
            <a:ext cx="8015442" cy="815867"/>
            <a:chOff x="4146755" y="5843584"/>
            <a:chExt cx="7796033" cy="793534"/>
          </a:xfrm>
        </p:grpSpPr>
        <p:pic>
          <p:nvPicPr>
            <p:cNvPr id="2" name="Content Placeholder 5" descr="A screenshot of a video game&#10;&#10;Description automatically generated with medium confidence">
              <a:extLst>
                <a:ext uri="{FF2B5EF4-FFF2-40B4-BE49-F238E27FC236}">
                  <a16:creationId xmlns:a16="http://schemas.microsoft.com/office/drawing/2014/main" id="{28E855D2-4CDA-4A97-3CD5-EA83240F3783}"/>
                </a:ext>
              </a:extLst>
            </p:cNvPr>
            <p:cNvPicPr>
              <a:picLocks noChangeAspect="1"/>
            </p:cNvPicPr>
            <p:nvPr/>
          </p:nvPicPr>
          <p:blipFill>
            <a:blip r:embed="rId3"/>
            <a:stretch>
              <a:fillRect/>
            </a:stretch>
          </p:blipFill>
          <p:spPr>
            <a:xfrm>
              <a:off x="5432810" y="5952657"/>
              <a:ext cx="1428549" cy="575388"/>
            </a:xfrm>
            <a:prstGeom prst="rect">
              <a:avLst/>
            </a:prstGeom>
          </p:spPr>
        </p:pic>
        <p:pic>
          <p:nvPicPr>
            <p:cNvPr id="9" name="Picture 8" descr="Logo&#10;&#10;Description automatically generated">
              <a:extLst>
                <a:ext uri="{FF2B5EF4-FFF2-40B4-BE49-F238E27FC236}">
                  <a16:creationId xmlns:a16="http://schemas.microsoft.com/office/drawing/2014/main" id="{D94918FC-EB34-8E92-27C2-283D75B840E7}"/>
                </a:ext>
              </a:extLst>
            </p:cNvPr>
            <p:cNvPicPr>
              <a:picLocks noChangeAspect="1"/>
            </p:cNvPicPr>
            <p:nvPr/>
          </p:nvPicPr>
          <p:blipFill>
            <a:blip r:embed="rId4"/>
            <a:stretch>
              <a:fillRect/>
            </a:stretch>
          </p:blipFill>
          <p:spPr>
            <a:xfrm>
              <a:off x="4146755" y="5943600"/>
              <a:ext cx="1050042" cy="593502"/>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60ACBB32-DA3E-7DBB-D0F5-9D4B5D3A3A0D}"/>
                </a:ext>
              </a:extLst>
            </p:cNvPr>
            <p:cNvPicPr>
              <a:picLocks noChangeAspect="1"/>
            </p:cNvPicPr>
            <p:nvPr/>
          </p:nvPicPr>
          <p:blipFill>
            <a:blip r:embed="rId5"/>
            <a:stretch>
              <a:fillRect/>
            </a:stretch>
          </p:blipFill>
          <p:spPr>
            <a:xfrm>
              <a:off x="8810999" y="5953576"/>
              <a:ext cx="1418162" cy="573550"/>
            </a:xfrm>
            <a:prstGeom prst="rect">
              <a:avLst/>
            </a:prstGeom>
          </p:spPr>
        </p:pic>
        <p:pic>
          <p:nvPicPr>
            <p:cNvPr id="12" name="Picture 11" descr="Text&#10;&#10;Description automatically generated with medium confidence">
              <a:extLst>
                <a:ext uri="{FF2B5EF4-FFF2-40B4-BE49-F238E27FC236}">
                  <a16:creationId xmlns:a16="http://schemas.microsoft.com/office/drawing/2014/main" id="{B43DADB9-D524-C65A-BCE3-D83EE6858914}"/>
                </a:ext>
              </a:extLst>
            </p:cNvPr>
            <p:cNvPicPr>
              <a:picLocks noChangeAspect="1"/>
            </p:cNvPicPr>
            <p:nvPr/>
          </p:nvPicPr>
          <p:blipFill>
            <a:blip r:embed="rId6"/>
            <a:stretch>
              <a:fillRect/>
            </a:stretch>
          </p:blipFill>
          <p:spPr>
            <a:xfrm>
              <a:off x="7097372" y="5943600"/>
              <a:ext cx="1477615" cy="593502"/>
            </a:xfrm>
            <a:prstGeom prst="rect">
              <a:avLst/>
            </a:prstGeom>
          </p:spPr>
        </p:pic>
        <p:pic>
          <p:nvPicPr>
            <p:cNvPr id="13" name="Picture 12" descr="Logo&#10;&#10;Description automatically generated">
              <a:extLst>
                <a:ext uri="{FF2B5EF4-FFF2-40B4-BE49-F238E27FC236}">
                  <a16:creationId xmlns:a16="http://schemas.microsoft.com/office/drawing/2014/main" id="{EEDF1D55-1164-603C-2168-E34CE251CF18}"/>
                </a:ext>
              </a:extLst>
            </p:cNvPr>
            <p:cNvPicPr>
              <a:picLocks noChangeAspect="1"/>
            </p:cNvPicPr>
            <p:nvPr/>
          </p:nvPicPr>
          <p:blipFill>
            <a:blip r:embed="rId7"/>
            <a:stretch>
              <a:fillRect/>
            </a:stretch>
          </p:blipFill>
          <p:spPr>
            <a:xfrm>
              <a:off x="10465173" y="5843584"/>
              <a:ext cx="1477615" cy="793534"/>
            </a:xfrm>
            <a:prstGeom prst="rect">
              <a:avLst/>
            </a:prstGeom>
          </p:spPr>
        </p:pic>
      </p:grpSp>
      <p:pic>
        <p:nvPicPr>
          <p:cNvPr id="20" name="Picture 19" descr="A person and person walking in the woods&#10;&#10;Description automatically generated with low confidence">
            <a:extLst>
              <a:ext uri="{FF2B5EF4-FFF2-40B4-BE49-F238E27FC236}">
                <a16:creationId xmlns:a16="http://schemas.microsoft.com/office/drawing/2014/main" id="{0BD95104-A2AD-5BD1-AEF5-80E9D042EC12}"/>
              </a:ext>
            </a:extLst>
          </p:cNvPr>
          <p:cNvPicPr>
            <a:picLocks noChangeAspect="1"/>
          </p:cNvPicPr>
          <p:nvPr/>
        </p:nvPicPr>
        <p:blipFill rotWithShape="1">
          <a:blip r:embed="rId8"/>
          <a:srcRect l="25336" r="6344"/>
          <a:stretch/>
        </p:blipFill>
        <p:spPr>
          <a:xfrm>
            <a:off x="-2879005" y="-372220"/>
            <a:ext cx="7798995" cy="7602440"/>
          </a:xfrm>
          <a:prstGeom prst="ellipse">
            <a:avLst/>
          </a:prstGeom>
          <a:ln w="76200">
            <a:noFill/>
          </a:ln>
        </p:spPr>
      </p:pic>
    </p:spTree>
    <p:extLst>
      <p:ext uri="{BB962C8B-B14F-4D97-AF65-F5344CB8AC3E}">
        <p14:creationId xmlns:p14="http://schemas.microsoft.com/office/powerpoint/2010/main" val="3155101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B6FE58E1-C4EB-3F7C-6DE4-D2CD3FF1CBC6}"/>
              </a:ext>
            </a:extLst>
          </p:cNvPr>
          <p:cNvSpPr txBox="1"/>
          <p:nvPr/>
        </p:nvSpPr>
        <p:spPr>
          <a:xfrm>
            <a:off x="588936" y="2459504"/>
            <a:ext cx="2251128" cy="1938992"/>
          </a:xfrm>
          <a:prstGeom prst="rect">
            <a:avLst/>
          </a:prstGeom>
          <a:noFill/>
          <a:effectLst>
            <a:outerShdw blurRad="50800" dist="38100" algn="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rgbClr val="FDBC46"/>
                </a:solidFill>
                <a:effectLst/>
                <a:uLnTx/>
                <a:uFillTx/>
                <a:latin typeface="Sabon" panose="02020602060506020403" pitchFamily="18" charset="77"/>
                <a:ea typeface="+mn-ea"/>
                <a:cs typeface="+mn-cs"/>
              </a:rPr>
              <a:t>Title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rgbClr val="FDBC46"/>
                </a:solidFill>
                <a:effectLst/>
                <a:uLnTx/>
                <a:uFillTx/>
                <a:latin typeface="Sabon" panose="02020602060506020403" pitchFamily="18" charset="77"/>
                <a:ea typeface="+mn-ea"/>
                <a:cs typeface="+mn-cs"/>
              </a:rPr>
              <a:t>Here</a:t>
            </a:r>
            <a:endPar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Delay 35">
            <a:extLst>
              <a:ext uri="{FF2B5EF4-FFF2-40B4-BE49-F238E27FC236}">
                <a16:creationId xmlns:a16="http://schemas.microsoft.com/office/drawing/2014/main" id="{4BD32689-002B-CC8B-5F0A-75B863DB4610}"/>
              </a:ext>
            </a:extLst>
          </p:cNvPr>
          <p:cNvSpPr/>
          <p:nvPr/>
        </p:nvSpPr>
        <p:spPr>
          <a:xfrm>
            <a:off x="0" y="-63047"/>
            <a:ext cx="4593020" cy="6976341"/>
          </a:xfrm>
          <a:prstGeom prst="flowChartDelay">
            <a:avLst/>
          </a:prstGeom>
          <a:solidFill>
            <a:srgbClr val="FDB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DBA4A"/>
              </a:solidFill>
              <a:effectLst/>
              <a:uLnTx/>
              <a:uFillTx/>
              <a:latin typeface="Calibri" panose="020F0502020204030204"/>
              <a:ea typeface="+mn-ea"/>
              <a:cs typeface="+mn-cs"/>
            </a:endParaRPr>
          </a:p>
        </p:txBody>
      </p:sp>
      <p:sp>
        <p:nvSpPr>
          <p:cNvPr id="38" name="Title 1">
            <a:extLst>
              <a:ext uri="{FF2B5EF4-FFF2-40B4-BE49-F238E27FC236}">
                <a16:creationId xmlns:a16="http://schemas.microsoft.com/office/drawing/2014/main" id="{9F218658-4071-EAC6-6D95-A4E2D32CAC74}"/>
              </a:ext>
            </a:extLst>
          </p:cNvPr>
          <p:cNvSpPr txBox="1">
            <a:spLocks/>
          </p:cNvSpPr>
          <p:nvPr/>
        </p:nvSpPr>
        <p:spPr>
          <a:xfrm>
            <a:off x="405299" y="2971362"/>
            <a:ext cx="3699410" cy="9075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ptos Display" panose="02110004020202020204"/>
                <a:ea typeface="+mj-ea"/>
                <a:cs typeface="+mj-cs"/>
              </a:rPr>
              <a:t>Causes and signs of conflict escalation</a:t>
            </a:r>
            <a:endParaRPr kumimoji="0" lang="en-US" sz="3600" b="0" i="0" u="none" strike="noStrike" kern="1200" cap="none" spc="0" normalizeH="0" baseline="0" noProof="0" dirty="0">
              <a:ln>
                <a:noFill/>
              </a:ln>
              <a:solidFill>
                <a:prstClr val="white"/>
              </a:solidFill>
              <a:effectLst/>
              <a:uLnTx/>
              <a:uFillTx/>
              <a:latin typeface="Sabon" panose="02020602060506020403" pitchFamily="18" charset="77"/>
              <a:ea typeface="+mj-ea"/>
              <a:cs typeface="+mj-cs"/>
            </a:endParaRPr>
          </a:p>
        </p:txBody>
      </p:sp>
      <p:pic>
        <p:nvPicPr>
          <p:cNvPr id="2" name="Picture 1" descr="Logo&#10;&#10;Description automatically generated">
            <a:extLst>
              <a:ext uri="{FF2B5EF4-FFF2-40B4-BE49-F238E27FC236}">
                <a16:creationId xmlns:a16="http://schemas.microsoft.com/office/drawing/2014/main" id="{5C1EA1DE-A474-46A0-2E4D-FA5702A21580}"/>
              </a:ext>
            </a:extLst>
          </p:cNvPr>
          <p:cNvPicPr>
            <a:picLocks noChangeAspect="1"/>
          </p:cNvPicPr>
          <p:nvPr/>
        </p:nvPicPr>
        <p:blipFill>
          <a:blip r:embed="rId3"/>
          <a:stretch>
            <a:fillRect/>
          </a:stretch>
        </p:blipFill>
        <p:spPr>
          <a:xfrm>
            <a:off x="9934413" y="5481911"/>
            <a:ext cx="1788629" cy="1010964"/>
          </a:xfrm>
          <a:prstGeom prst="rect">
            <a:avLst/>
          </a:prstGeom>
        </p:spPr>
      </p:pic>
    </p:spTree>
    <p:extLst>
      <p:ext uri="{BB962C8B-B14F-4D97-AF65-F5344CB8AC3E}">
        <p14:creationId xmlns:p14="http://schemas.microsoft.com/office/powerpoint/2010/main" val="32845068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B6FE58E1-C4EB-3F7C-6DE4-D2CD3FF1CBC6}"/>
              </a:ext>
            </a:extLst>
          </p:cNvPr>
          <p:cNvSpPr txBox="1"/>
          <p:nvPr/>
        </p:nvSpPr>
        <p:spPr>
          <a:xfrm>
            <a:off x="588936" y="2459504"/>
            <a:ext cx="2251128" cy="1938992"/>
          </a:xfrm>
          <a:prstGeom prst="rect">
            <a:avLst/>
          </a:prstGeom>
          <a:noFill/>
          <a:effectLst>
            <a:outerShdw blurRad="50800" dist="38100" algn="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rgbClr val="FDBC46"/>
                </a:solidFill>
                <a:effectLst/>
                <a:uLnTx/>
                <a:uFillTx/>
                <a:latin typeface="Sabon" panose="02020602060506020403" pitchFamily="18" charset="77"/>
                <a:ea typeface="+mn-ea"/>
                <a:cs typeface="+mn-cs"/>
              </a:rPr>
              <a:t>Title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rgbClr val="FDBC46"/>
                </a:solidFill>
                <a:effectLst/>
                <a:uLnTx/>
                <a:uFillTx/>
                <a:latin typeface="Sabon" panose="02020602060506020403" pitchFamily="18" charset="77"/>
                <a:ea typeface="+mn-ea"/>
                <a:cs typeface="+mn-cs"/>
              </a:rPr>
              <a:t>Here</a:t>
            </a:r>
            <a:endPar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Delay 35">
            <a:extLst>
              <a:ext uri="{FF2B5EF4-FFF2-40B4-BE49-F238E27FC236}">
                <a16:creationId xmlns:a16="http://schemas.microsoft.com/office/drawing/2014/main" id="{4BD32689-002B-CC8B-5F0A-75B863DB4610}"/>
              </a:ext>
            </a:extLst>
          </p:cNvPr>
          <p:cNvSpPr/>
          <p:nvPr/>
        </p:nvSpPr>
        <p:spPr>
          <a:xfrm>
            <a:off x="0" y="-63048"/>
            <a:ext cx="4593020" cy="6976341"/>
          </a:xfrm>
          <a:prstGeom prst="flowChartDelay">
            <a:avLst/>
          </a:prstGeom>
          <a:gradFill flip="none" rotWithShape="1">
            <a:gsLst>
              <a:gs pos="0">
                <a:srgbClr val="006AAD">
                  <a:shade val="30000"/>
                  <a:satMod val="115000"/>
                </a:srgbClr>
              </a:gs>
              <a:gs pos="50000">
                <a:srgbClr val="006AAD">
                  <a:shade val="67500"/>
                  <a:satMod val="115000"/>
                </a:srgbClr>
              </a:gs>
              <a:gs pos="100000">
                <a:srgbClr val="006AAD">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Title 1">
            <a:extLst>
              <a:ext uri="{FF2B5EF4-FFF2-40B4-BE49-F238E27FC236}">
                <a16:creationId xmlns:a16="http://schemas.microsoft.com/office/drawing/2014/main" id="{9F218658-4071-EAC6-6D95-A4E2D32CAC74}"/>
              </a:ext>
            </a:extLst>
          </p:cNvPr>
          <p:cNvSpPr txBox="1">
            <a:spLocks/>
          </p:cNvSpPr>
          <p:nvPr/>
        </p:nvSpPr>
        <p:spPr>
          <a:xfrm>
            <a:off x="405299" y="2971362"/>
            <a:ext cx="3699410" cy="9075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Aptos Display" panose="02110004020202020204"/>
                <a:ea typeface="+mj-ea"/>
                <a:cs typeface="+mj-cs"/>
              </a:rPr>
              <a:t>What is De-escalation</a:t>
            </a:r>
            <a:endParaRPr kumimoji="0" lang="en-US" sz="3600" b="0" i="0" u="none" strike="noStrike" kern="1200" cap="none" spc="0" normalizeH="0" baseline="0" noProof="0" dirty="0">
              <a:ln>
                <a:noFill/>
              </a:ln>
              <a:solidFill>
                <a:schemeClr val="bg1"/>
              </a:solidFill>
              <a:effectLst/>
              <a:uLnTx/>
              <a:uFillTx/>
              <a:latin typeface="Sabon" panose="02020602060506020403" pitchFamily="18" charset="77"/>
              <a:ea typeface="+mj-ea"/>
              <a:cs typeface="+mj-cs"/>
            </a:endParaRPr>
          </a:p>
        </p:txBody>
      </p:sp>
      <p:pic>
        <p:nvPicPr>
          <p:cNvPr id="2" name="Picture 1" descr="Logo&#10;&#10;Description automatically generated">
            <a:extLst>
              <a:ext uri="{FF2B5EF4-FFF2-40B4-BE49-F238E27FC236}">
                <a16:creationId xmlns:a16="http://schemas.microsoft.com/office/drawing/2014/main" id="{5C1EA1DE-A474-46A0-2E4D-FA5702A21580}"/>
              </a:ext>
            </a:extLst>
          </p:cNvPr>
          <p:cNvPicPr>
            <a:picLocks noChangeAspect="1"/>
          </p:cNvPicPr>
          <p:nvPr/>
        </p:nvPicPr>
        <p:blipFill>
          <a:blip r:embed="rId3"/>
          <a:stretch>
            <a:fillRect/>
          </a:stretch>
        </p:blipFill>
        <p:spPr>
          <a:xfrm>
            <a:off x="9934413" y="5481911"/>
            <a:ext cx="1788629" cy="1010964"/>
          </a:xfrm>
          <a:prstGeom prst="rect">
            <a:avLst/>
          </a:prstGeom>
        </p:spPr>
      </p:pic>
    </p:spTree>
    <p:extLst>
      <p:ext uri="{BB962C8B-B14F-4D97-AF65-F5344CB8AC3E}">
        <p14:creationId xmlns:p14="http://schemas.microsoft.com/office/powerpoint/2010/main" val="2493343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Two people looking at a computer&#10;&#10;Description automatically generated with medium confidence">
            <a:extLst>
              <a:ext uri="{FF2B5EF4-FFF2-40B4-BE49-F238E27FC236}">
                <a16:creationId xmlns:a16="http://schemas.microsoft.com/office/drawing/2014/main" id="{D1D4A304-BFF0-B17D-9A4B-A42C59E22C60}"/>
              </a:ext>
            </a:extLst>
          </p:cNvPr>
          <p:cNvPicPr>
            <a:picLocks noChangeAspect="1"/>
          </p:cNvPicPr>
          <p:nvPr/>
        </p:nvPicPr>
        <p:blipFill>
          <a:blip r:embed="rId3"/>
          <a:stretch>
            <a:fillRect/>
          </a:stretch>
        </p:blipFill>
        <p:spPr>
          <a:xfrm>
            <a:off x="0" y="-126569"/>
            <a:ext cx="10476854" cy="6984569"/>
          </a:xfrm>
          <a:prstGeom prst="rect">
            <a:avLst/>
          </a:prstGeom>
        </p:spPr>
      </p:pic>
      <p:sp>
        <p:nvSpPr>
          <p:cNvPr id="36" name="Delay 35">
            <a:extLst>
              <a:ext uri="{FF2B5EF4-FFF2-40B4-BE49-F238E27FC236}">
                <a16:creationId xmlns:a16="http://schemas.microsoft.com/office/drawing/2014/main" id="{4BD32689-002B-CC8B-5F0A-75B863DB4610}"/>
              </a:ext>
            </a:extLst>
          </p:cNvPr>
          <p:cNvSpPr/>
          <p:nvPr/>
        </p:nvSpPr>
        <p:spPr>
          <a:xfrm flipH="1">
            <a:off x="7129217" y="-37885"/>
            <a:ext cx="5074403" cy="6895885"/>
          </a:xfrm>
          <a:prstGeom prst="flowChartDelay">
            <a:avLst/>
          </a:prstGeom>
          <a:solidFill>
            <a:srgbClr val="0C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Aptos Display" panose="02110004020202020204"/>
                <a:ea typeface="+mj-ea"/>
                <a:cs typeface="+mj-cs"/>
              </a:rPr>
              <a:t>When worry takes over your life</a:t>
            </a:r>
          </a:p>
          <a:p>
            <a:pPr algn="ctr"/>
            <a:r>
              <a:rPr lang="en-US" sz="1600" dirty="0">
                <a:solidFill>
                  <a:schemeClr val="bg1"/>
                </a:solidFill>
                <a:hlinkClick r:id="rId4">
                  <a:extLst>
                    <a:ext uri="{A12FA001-AC4F-418D-AE19-62706E023703}">
                      <ahyp:hlinkClr xmlns:ahyp="http://schemas.microsoft.com/office/drawing/2018/hyperlinkcolor" val="tx"/>
                    </a:ext>
                  </a:extLst>
                </a:hlinkClick>
              </a:rPr>
              <a:t>https://www.ted.com/talks/worklife_with_adam_grant_when_work_takes_over_your_life</a:t>
            </a:r>
            <a:endParaRPr lang="en-US" sz="1600"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chemeClr val="bg1"/>
              </a:solidFill>
              <a:effectLst/>
              <a:uLnTx/>
              <a:uFillTx/>
              <a:latin typeface="Aptos Display" panose="02110004020202020204"/>
              <a:ea typeface="+mj-ea"/>
              <a:cs typeface="+mj-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Title 1">
            <a:extLst>
              <a:ext uri="{FF2B5EF4-FFF2-40B4-BE49-F238E27FC236}">
                <a16:creationId xmlns:a16="http://schemas.microsoft.com/office/drawing/2014/main" id="{9F218658-4071-EAC6-6D95-A4E2D32CAC74}"/>
              </a:ext>
            </a:extLst>
          </p:cNvPr>
          <p:cNvSpPr txBox="1">
            <a:spLocks/>
          </p:cNvSpPr>
          <p:nvPr/>
        </p:nvSpPr>
        <p:spPr>
          <a:xfrm>
            <a:off x="8096429" y="2413969"/>
            <a:ext cx="3699410" cy="19034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 name="Picture 3" descr="Logo&#10;&#10;Description automatically generated">
            <a:extLst>
              <a:ext uri="{FF2B5EF4-FFF2-40B4-BE49-F238E27FC236}">
                <a16:creationId xmlns:a16="http://schemas.microsoft.com/office/drawing/2014/main" id="{09D2F357-617F-55AB-A2B6-9F9AC43051E5}"/>
              </a:ext>
            </a:extLst>
          </p:cNvPr>
          <p:cNvPicPr>
            <a:picLocks noChangeAspect="1"/>
          </p:cNvPicPr>
          <p:nvPr/>
        </p:nvPicPr>
        <p:blipFill>
          <a:blip r:embed="rId5"/>
          <a:stretch>
            <a:fillRect/>
          </a:stretch>
        </p:blipFill>
        <p:spPr>
          <a:xfrm>
            <a:off x="465269" y="285572"/>
            <a:ext cx="1788629" cy="1010964"/>
          </a:xfrm>
          <a:prstGeom prst="rect">
            <a:avLst/>
          </a:prstGeom>
        </p:spPr>
      </p:pic>
    </p:spTree>
    <p:extLst>
      <p:ext uri="{BB962C8B-B14F-4D97-AF65-F5344CB8AC3E}">
        <p14:creationId xmlns:p14="http://schemas.microsoft.com/office/powerpoint/2010/main" val="3513947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C3B5E"/>
        </a:solidFill>
        <a:effectLst/>
      </p:bgPr>
    </p:bg>
    <p:spTree>
      <p:nvGrpSpPr>
        <p:cNvPr id="1" name=""/>
        <p:cNvGrpSpPr/>
        <p:nvPr/>
      </p:nvGrpSpPr>
      <p:grpSpPr>
        <a:xfrm>
          <a:off x="0" y="0"/>
          <a:ext cx="0" cy="0"/>
          <a:chOff x="0" y="0"/>
          <a:chExt cx="0" cy="0"/>
        </a:xfrm>
      </p:grpSpPr>
      <p:pic>
        <p:nvPicPr>
          <p:cNvPr id="7" name="Picture 6" descr="A group of people exercising&#10;&#10;Description automatically generated with low confidence">
            <a:extLst>
              <a:ext uri="{FF2B5EF4-FFF2-40B4-BE49-F238E27FC236}">
                <a16:creationId xmlns:a16="http://schemas.microsoft.com/office/drawing/2014/main" id="{DB8AB1C3-2F0C-DFE1-DD33-FD847EA5EC81}"/>
              </a:ext>
            </a:extLst>
          </p:cNvPr>
          <p:cNvPicPr>
            <a:picLocks noChangeAspect="1"/>
          </p:cNvPicPr>
          <p:nvPr/>
        </p:nvPicPr>
        <p:blipFill rotWithShape="1">
          <a:blip r:embed="rId3"/>
          <a:srcRect l="1294" t="14308" r="1294" b="28159"/>
          <a:stretch/>
        </p:blipFill>
        <p:spPr>
          <a:xfrm>
            <a:off x="-1" y="0"/>
            <a:ext cx="12192001" cy="4800600"/>
          </a:xfrm>
          <a:prstGeom prst="rect">
            <a:avLst/>
          </a:prstGeom>
        </p:spPr>
      </p:pic>
      <p:sp>
        <p:nvSpPr>
          <p:cNvPr id="2" name="Title 1">
            <a:extLst>
              <a:ext uri="{FF2B5EF4-FFF2-40B4-BE49-F238E27FC236}">
                <a16:creationId xmlns:a16="http://schemas.microsoft.com/office/drawing/2014/main" id="{2D5481DE-4236-7CB2-F420-2209D1B6E933}"/>
              </a:ext>
            </a:extLst>
          </p:cNvPr>
          <p:cNvSpPr>
            <a:spLocks noGrp="1"/>
          </p:cNvSpPr>
          <p:nvPr>
            <p:ph type="title"/>
          </p:nvPr>
        </p:nvSpPr>
        <p:spPr>
          <a:xfrm>
            <a:off x="838199" y="5507280"/>
            <a:ext cx="10515600" cy="527403"/>
          </a:xfrm>
        </p:spPr>
        <p:txBody>
          <a:bodyPr>
            <a:noAutofit/>
          </a:bodyPr>
          <a:lstStyle/>
          <a:p>
            <a:pPr algn="ctr"/>
            <a:r>
              <a:rPr lang="en-US" sz="7200" dirty="0">
                <a:solidFill>
                  <a:schemeClr val="bg1"/>
                </a:solidFill>
              </a:rPr>
              <a:t>Ways to De-Escalate</a:t>
            </a:r>
            <a:endParaRPr lang="en-US" sz="7200" b="1" i="1" dirty="0">
              <a:solidFill>
                <a:schemeClr val="bg1"/>
              </a:solidFill>
              <a:latin typeface="Sabon" panose="02020602060506020403" pitchFamily="18" charset="77"/>
            </a:endParaRPr>
          </a:p>
        </p:txBody>
      </p:sp>
      <p:pic>
        <p:nvPicPr>
          <p:cNvPr id="6" name="Picture 5" descr="Logo&#10;&#10;Description automatically generated">
            <a:extLst>
              <a:ext uri="{FF2B5EF4-FFF2-40B4-BE49-F238E27FC236}">
                <a16:creationId xmlns:a16="http://schemas.microsoft.com/office/drawing/2014/main" id="{7BA0ED22-4453-120B-3EAB-ACEB52E5730E}"/>
              </a:ext>
            </a:extLst>
          </p:cNvPr>
          <p:cNvPicPr>
            <a:picLocks noChangeAspect="1"/>
          </p:cNvPicPr>
          <p:nvPr/>
        </p:nvPicPr>
        <p:blipFill>
          <a:blip r:embed="rId4"/>
          <a:stretch>
            <a:fillRect/>
          </a:stretch>
        </p:blipFill>
        <p:spPr>
          <a:xfrm>
            <a:off x="10153182" y="418303"/>
            <a:ext cx="1657818" cy="937028"/>
          </a:xfrm>
          <a:prstGeom prst="rect">
            <a:avLst/>
          </a:prstGeom>
        </p:spPr>
      </p:pic>
    </p:spTree>
    <p:extLst>
      <p:ext uri="{BB962C8B-B14F-4D97-AF65-F5344CB8AC3E}">
        <p14:creationId xmlns:p14="http://schemas.microsoft.com/office/powerpoint/2010/main" val="896080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B6FE58E1-C4EB-3F7C-6DE4-D2CD3FF1CBC6}"/>
              </a:ext>
            </a:extLst>
          </p:cNvPr>
          <p:cNvSpPr txBox="1"/>
          <p:nvPr/>
        </p:nvSpPr>
        <p:spPr>
          <a:xfrm>
            <a:off x="588936" y="2459504"/>
            <a:ext cx="2251128" cy="1938992"/>
          </a:xfrm>
          <a:prstGeom prst="rect">
            <a:avLst/>
          </a:prstGeom>
          <a:noFill/>
          <a:effectLst>
            <a:outerShdw blurRad="50800" dist="38100" algn="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rgbClr val="FDBC46"/>
                </a:solidFill>
                <a:effectLst/>
                <a:uLnTx/>
                <a:uFillTx/>
                <a:latin typeface="Sabon" panose="02020602060506020403" pitchFamily="18" charset="77"/>
                <a:ea typeface="+mn-ea"/>
                <a:cs typeface="+mn-cs"/>
              </a:rPr>
              <a:t>Title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rgbClr val="FDBC46"/>
                </a:solidFill>
                <a:effectLst/>
                <a:uLnTx/>
                <a:uFillTx/>
                <a:latin typeface="Sabon" panose="02020602060506020403" pitchFamily="18" charset="77"/>
                <a:ea typeface="+mn-ea"/>
                <a:cs typeface="+mn-cs"/>
              </a:rPr>
              <a:t>Here</a:t>
            </a:r>
            <a:endPar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Delay 35">
            <a:extLst>
              <a:ext uri="{FF2B5EF4-FFF2-40B4-BE49-F238E27FC236}">
                <a16:creationId xmlns:a16="http://schemas.microsoft.com/office/drawing/2014/main" id="{4BD32689-002B-CC8B-5F0A-75B863DB4610}"/>
              </a:ext>
            </a:extLst>
          </p:cNvPr>
          <p:cNvSpPr/>
          <p:nvPr/>
        </p:nvSpPr>
        <p:spPr>
          <a:xfrm>
            <a:off x="0" y="-63047"/>
            <a:ext cx="4593020" cy="6976341"/>
          </a:xfrm>
          <a:prstGeom prst="flowChartDelay">
            <a:avLst/>
          </a:prstGeom>
          <a:gradFill flip="none" rotWithShape="1">
            <a:gsLst>
              <a:gs pos="0">
                <a:srgbClr val="006AAD">
                  <a:shade val="30000"/>
                  <a:satMod val="115000"/>
                </a:srgbClr>
              </a:gs>
              <a:gs pos="50000">
                <a:srgbClr val="006AAD">
                  <a:shade val="67500"/>
                  <a:satMod val="115000"/>
                </a:srgbClr>
              </a:gs>
              <a:gs pos="100000">
                <a:srgbClr val="006AAD">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Title 1">
            <a:extLst>
              <a:ext uri="{FF2B5EF4-FFF2-40B4-BE49-F238E27FC236}">
                <a16:creationId xmlns:a16="http://schemas.microsoft.com/office/drawing/2014/main" id="{9F218658-4071-EAC6-6D95-A4E2D32CAC74}"/>
              </a:ext>
            </a:extLst>
          </p:cNvPr>
          <p:cNvSpPr txBox="1">
            <a:spLocks/>
          </p:cNvSpPr>
          <p:nvPr/>
        </p:nvSpPr>
        <p:spPr>
          <a:xfrm>
            <a:off x="405299" y="2971362"/>
            <a:ext cx="3699410" cy="9075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Sabon" panose="02020602060506020403" pitchFamily="18" charset="77"/>
                <a:ea typeface="+mj-ea"/>
                <a:cs typeface="+mj-cs"/>
              </a:rPr>
              <a:t>Active Listening Skills</a:t>
            </a:r>
          </a:p>
        </p:txBody>
      </p:sp>
      <p:pic>
        <p:nvPicPr>
          <p:cNvPr id="2" name="Picture 1" descr="Logo&#10;&#10;Description automatically generated">
            <a:extLst>
              <a:ext uri="{FF2B5EF4-FFF2-40B4-BE49-F238E27FC236}">
                <a16:creationId xmlns:a16="http://schemas.microsoft.com/office/drawing/2014/main" id="{5C1EA1DE-A474-46A0-2E4D-FA5702A21580}"/>
              </a:ext>
            </a:extLst>
          </p:cNvPr>
          <p:cNvPicPr>
            <a:picLocks noChangeAspect="1"/>
          </p:cNvPicPr>
          <p:nvPr/>
        </p:nvPicPr>
        <p:blipFill>
          <a:blip r:embed="rId3"/>
          <a:stretch>
            <a:fillRect/>
          </a:stretch>
        </p:blipFill>
        <p:spPr>
          <a:xfrm>
            <a:off x="9934413" y="5481911"/>
            <a:ext cx="1788629" cy="1010964"/>
          </a:xfrm>
          <a:prstGeom prst="rect">
            <a:avLst/>
          </a:prstGeom>
        </p:spPr>
      </p:pic>
    </p:spTree>
    <p:extLst>
      <p:ext uri="{BB962C8B-B14F-4D97-AF65-F5344CB8AC3E}">
        <p14:creationId xmlns:p14="http://schemas.microsoft.com/office/powerpoint/2010/main" val="163916679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2D720E-8207-220E-E301-7D3BDF7F379E}"/>
              </a:ext>
            </a:extLst>
          </p:cNvPr>
          <p:cNvSpPr>
            <a:spLocks noGrp="1"/>
          </p:cNvSpPr>
          <p:nvPr>
            <p:ph idx="1"/>
          </p:nvPr>
        </p:nvSpPr>
        <p:spPr>
          <a:xfrm>
            <a:off x="1279525" y="1319930"/>
            <a:ext cx="8128000" cy="4667463"/>
          </a:xfrm>
        </p:spPr>
        <p:txBody>
          <a:bodyPr>
            <a:normAutofit/>
          </a:bodyPr>
          <a:lstStyle/>
          <a:p>
            <a:pPr marL="0" indent="0">
              <a:lnSpc>
                <a:spcPct val="150000"/>
              </a:lnSpc>
              <a:buNone/>
            </a:pPr>
            <a:endParaRPr lang="en-US" dirty="0">
              <a:solidFill>
                <a:srgbClr val="0C3B5E"/>
              </a:solidFill>
              <a:latin typeface="Trade Gothic" pitchFamily="2" charset="0"/>
            </a:endParaRPr>
          </a:p>
        </p:txBody>
      </p:sp>
      <p:sp>
        <p:nvSpPr>
          <p:cNvPr id="5" name="TextBox 4">
            <a:extLst>
              <a:ext uri="{FF2B5EF4-FFF2-40B4-BE49-F238E27FC236}">
                <a16:creationId xmlns:a16="http://schemas.microsoft.com/office/drawing/2014/main" id="{C7655BF6-B882-FCE3-F4F5-CC0F11400280}"/>
              </a:ext>
            </a:extLst>
          </p:cNvPr>
          <p:cNvSpPr txBox="1"/>
          <p:nvPr/>
        </p:nvSpPr>
        <p:spPr>
          <a:xfrm>
            <a:off x="838200" y="384335"/>
            <a:ext cx="1051559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i="1" dirty="0">
                <a:solidFill>
                  <a:srgbClr val="0C3B5E"/>
                </a:solidFill>
                <a:latin typeface="Sabon" panose="02020602060506020403" pitchFamily="18" charset="77"/>
              </a:rPr>
              <a:t>     De-escalation techniques</a:t>
            </a:r>
            <a:endParaRPr kumimoji="0" lang="en-US" sz="4800" b="0" i="0" u="none" strike="noStrike" kern="1200" cap="none" spc="0" normalizeH="0" baseline="0" noProof="0" dirty="0">
              <a:ln>
                <a:noFill/>
              </a:ln>
              <a:solidFill>
                <a:srgbClr val="0C3B5E"/>
              </a:solidFill>
              <a:effectLst/>
              <a:uLnTx/>
              <a:uFillTx/>
              <a:latin typeface="Calibri" panose="020F0502020204030204"/>
              <a:ea typeface="+mn-ea"/>
              <a:cs typeface="+mn-cs"/>
            </a:endParaRPr>
          </a:p>
        </p:txBody>
      </p:sp>
      <p:pic>
        <p:nvPicPr>
          <p:cNvPr id="2" name="Picture 1" descr="Logo&#10;&#10;Description automatically generated">
            <a:extLst>
              <a:ext uri="{FF2B5EF4-FFF2-40B4-BE49-F238E27FC236}">
                <a16:creationId xmlns:a16="http://schemas.microsoft.com/office/drawing/2014/main" id="{33AA4461-A4CB-435F-8E31-AAD0123E1200}"/>
              </a:ext>
            </a:extLst>
          </p:cNvPr>
          <p:cNvPicPr>
            <a:picLocks noChangeAspect="1"/>
          </p:cNvPicPr>
          <p:nvPr/>
        </p:nvPicPr>
        <p:blipFill>
          <a:blip r:embed="rId3"/>
          <a:stretch>
            <a:fillRect/>
          </a:stretch>
        </p:blipFill>
        <p:spPr>
          <a:xfrm>
            <a:off x="9934413" y="5481911"/>
            <a:ext cx="1788629" cy="1010964"/>
          </a:xfrm>
          <a:prstGeom prst="rect">
            <a:avLst/>
          </a:prstGeom>
        </p:spPr>
      </p:pic>
      <p:graphicFrame>
        <p:nvGraphicFramePr>
          <p:cNvPr id="4" name="Table 3">
            <a:extLst>
              <a:ext uri="{FF2B5EF4-FFF2-40B4-BE49-F238E27FC236}">
                <a16:creationId xmlns:a16="http://schemas.microsoft.com/office/drawing/2014/main" id="{B157ADD3-EFB9-07A3-638D-FB5971B9197D}"/>
              </a:ext>
            </a:extLst>
          </p:cNvPr>
          <p:cNvGraphicFramePr>
            <a:graphicFrameLocks noGrp="1"/>
          </p:cNvGraphicFramePr>
          <p:nvPr>
            <p:extLst>
              <p:ext uri="{D42A27DB-BD31-4B8C-83A1-F6EECF244321}">
                <p14:modId xmlns:p14="http://schemas.microsoft.com/office/powerpoint/2010/main" val="2468083127"/>
              </p:ext>
            </p:extLst>
          </p:nvPr>
        </p:nvGraphicFramePr>
        <p:xfrm>
          <a:off x="1279525" y="1245721"/>
          <a:ext cx="8128000" cy="4741672"/>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987257018"/>
                    </a:ext>
                  </a:extLst>
                </a:gridCol>
                <a:gridCol w="4064000">
                  <a:extLst>
                    <a:ext uri="{9D8B030D-6E8A-4147-A177-3AD203B41FA5}">
                      <a16:colId xmlns:a16="http://schemas.microsoft.com/office/drawing/2014/main" val="2192214975"/>
                    </a:ext>
                  </a:extLst>
                </a:gridCol>
              </a:tblGrid>
              <a:tr h="370840">
                <a:tc>
                  <a: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2D2D2D"/>
                          </a:solidFill>
                          <a:effectLst/>
                          <a:uLnTx/>
                          <a:uFillTx/>
                          <a:latin typeface="Indeed Sans"/>
                          <a:ea typeface="+mn-ea"/>
                          <a:cs typeface="+mn-cs"/>
                        </a:rPr>
                        <a:t>Stay confident</a:t>
                      </a:r>
                    </a:p>
                    <a:p>
                      <a:endParaRPr lang="en-US" dirty="0"/>
                    </a:p>
                  </a:txBody>
                  <a:tcPr/>
                </a:tc>
                <a:tc>
                  <a:txBody>
                    <a:bodyPr/>
                    <a:lstStyle/>
                    <a:p>
                      <a:pPr marL="285750" indent="-285750">
                        <a:buFont typeface="Arial" panose="020B0604020202020204" pitchFamily="34" charset="0"/>
                        <a:buChar char="•"/>
                      </a:pPr>
                      <a:r>
                        <a:rPr lang="en-US" dirty="0"/>
                        <a:t>Use clear voice tone</a:t>
                      </a:r>
                    </a:p>
                  </a:txBody>
                  <a:tcPr/>
                </a:tc>
                <a:extLst>
                  <a:ext uri="{0D108BD9-81ED-4DB2-BD59-A6C34878D82A}">
                    <a16:rowId xmlns:a16="http://schemas.microsoft.com/office/drawing/2014/main" val="1208776201"/>
                  </a:ext>
                </a:extLst>
              </a:tr>
              <a:tr h="370840">
                <a:tc>
                  <a: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2D2D2D"/>
                          </a:solidFill>
                          <a:effectLst/>
                          <a:uLnTx/>
                          <a:uFillTx/>
                          <a:latin typeface="Indeed Sans"/>
                          <a:ea typeface="+mn-ea"/>
                          <a:cs typeface="+mn-cs"/>
                        </a:rPr>
                        <a:t> Listen actively </a:t>
                      </a:r>
                    </a:p>
                    <a:p>
                      <a:endParaRPr lang="en-US" dirty="0"/>
                    </a:p>
                  </a:txBody>
                  <a:tcPr/>
                </a:tc>
                <a:tc>
                  <a:txBody>
                    <a:bodyPr/>
                    <a:lstStyle/>
                    <a:p>
                      <a:pPr marL="285750" indent="-285750">
                        <a:buFont typeface="Arial" panose="020B0604020202020204" pitchFamily="34" charset="0"/>
                        <a:buChar char="•"/>
                      </a:pPr>
                      <a:r>
                        <a:rPr lang="en-US" b="1" dirty="0"/>
                        <a:t>Set Limits</a:t>
                      </a:r>
                    </a:p>
                  </a:txBody>
                  <a:tcPr/>
                </a:tc>
                <a:extLst>
                  <a:ext uri="{0D108BD9-81ED-4DB2-BD59-A6C34878D82A}">
                    <a16:rowId xmlns:a16="http://schemas.microsoft.com/office/drawing/2014/main" val="4230014408"/>
                  </a:ext>
                </a:extLst>
              </a:tr>
              <a:tr h="370840">
                <a:tc>
                  <a: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2D2D2D"/>
                          </a:solidFill>
                          <a:effectLst/>
                          <a:uLnTx/>
                          <a:uFillTx/>
                          <a:latin typeface="Indeed Sans"/>
                          <a:ea typeface="+mn-ea"/>
                          <a:cs typeface="+mn-cs"/>
                        </a:rPr>
                        <a:t>Mirror their complaint</a:t>
                      </a:r>
                      <a:endParaRPr kumimoji="0" lang="en-US" sz="1800" b="0" i="0" u="none" strike="noStrike" kern="1200" cap="none" spc="0" normalizeH="0" baseline="0" noProof="0" dirty="0">
                        <a:ln>
                          <a:noFill/>
                        </a:ln>
                        <a:solidFill>
                          <a:srgbClr val="2D2D2D"/>
                        </a:solidFill>
                        <a:effectLst/>
                        <a:uLnTx/>
                        <a:uFillTx/>
                        <a:latin typeface="Indeed Sans"/>
                        <a:ea typeface="+mn-ea"/>
                        <a:cs typeface="+mn-cs"/>
                      </a:endParaRPr>
                    </a:p>
                    <a:p>
                      <a:endParaRPr lang="en-US" dirty="0"/>
                    </a:p>
                  </a:txBody>
                  <a:tcPr/>
                </a:tc>
                <a:tc>
                  <a:txBody>
                    <a:bodyPr/>
                    <a:lstStyle/>
                    <a:p>
                      <a:pPr marL="285750" indent="-285750">
                        <a:buFont typeface="Arial" panose="020B0604020202020204" pitchFamily="34" charset="0"/>
                        <a:buChar char="•"/>
                      </a:pPr>
                      <a:r>
                        <a:rPr lang="en-US" b="1" dirty="0"/>
                        <a:t>Do Not Personalize</a:t>
                      </a:r>
                    </a:p>
                  </a:txBody>
                  <a:tcPr/>
                </a:tc>
                <a:extLst>
                  <a:ext uri="{0D108BD9-81ED-4DB2-BD59-A6C34878D82A}">
                    <a16:rowId xmlns:a16="http://schemas.microsoft.com/office/drawing/2014/main" val="3711936284"/>
                  </a:ext>
                </a:extLst>
              </a:tr>
              <a:tr h="370840">
                <a:tc>
                  <a: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2D2D2D"/>
                          </a:solidFill>
                          <a:effectLst/>
                          <a:uLnTx/>
                          <a:uFillTx/>
                          <a:latin typeface="Indeed Sans"/>
                          <a:ea typeface="+mn-ea"/>
                          <a:cs typeface="+mn-cs"/>
                        </a:rPr>
                        <a:t>Break the problem down</a:t>
                      </a:r>
                    </a:p>
                    <a:p>
                      <a:endParaRPr lang="en-US" dirty="0"/>
                    </a:p>
                  </a:txBody>
                  <a:tcPr/>
                </a:tc>
                <a:tc>
                  <a:txBody>
                    <a:bodyPr/>
                    <a:lstStyle/>
                    <a:p>
                      <a:pPr marL="285750" indent="-285750">
                        <a:buFont typeface="Arial" panose="020B0604020202020204" pitchFamily="34" charset="0"/>
                        <a:buChar char="•"/>
                      </a:pPr>
                      <a:r>
                        <a:rPr lang="en-US" b="1" dirty="0"/>
                        <a:t>Maintain a relaxed non-threatening posture</a:t>
                      </a:r>
                    </a:p>
                  </a:txBody>
                  <a:tcPr/>
                </a:tc>
                <a:extLst>
                  <a:ext uri="{0D108BD9-81ED-4DB2-BD59-A6C34878D82A}">
                    <a16:rowId xmlns:a16="http://schemas.microsoft.com/office/drawing/2014/main" val="3078056901"/>
                  </a:ext>
                </a:extLst>
              </a:tr>
              <a:tr h="370840">
                <a:tc>
                  <a: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2D2D2D"/>
                          </a:solidFill>
                          <a:effectLst/>
                          <a:uLnTx/>
                          <a:uFillTx/>
                          <a:latin typeface="Indeed Sans"/>
                          <a:ea typeface="+mn-ea"/>
                          <a:cs typeface="+mn-cs"/>
                        </a:rPr>
                        <a:t>Identify the root cause</a:t>
                      </a:r>
                      <a:endParaRPr kumimoji="0" lang="en-US" sz="1800" b="0" i="0" u="none" strike="noStrike" kern="1200" cap="none" spc="0" normalizeH="0" baseline="0" noProof="0" dirty="0">
                        <a:ln>
                          <a:noFill/>
                        </a:ln>
                        <a:solidFill>
                          <a:srgbClr val="2D2D2D"/>
                        </a:solidFill>
                        <a:effectLst/>
                        <a:uLnTx/>
                        <a:uFillTx/>
                        <a:latin typeface="Indeed Sans"/>
                        <a:ea typeface="+mn-ea"/>
                        <a:cs typeface="+mn-cs"/>
                      </a:endParaRPr>
                    </a:p>
                    <a:p>
                      <a:endParaRPr lang="en-US" dirty="0"/>
                    </a:p>
                  </a:txBody>
                  <a:tcPr/>
                </a:tc>
                <a:tc>
                  <a:txBody>
                    <a:bodyPr/>
                    <a:lstStyle/>
                    <a:p>
                      <a:pPr marL="285750" indent="-285750">
                        <a:buFont typeface="Arial" panose="020B0604020202020204" pitchFamily="34" charset="0"/>
                        <a:buChar char="•"/>
                      </a:pPr>
                      <a:r>
                        <a:rPr lang="en-US" b="1" dirty="0"/>
                        <a:t>Present yourself as a calming influence</a:t>
                      </a:r>
                    </a:p>
                  </a:txBody>
                  <a:tcPr/>
                </a:tc>
                <a:extLst>
                  <a:ext uri="{0D108BD9-81ED-4DB2-BD59-A6C34878D82A}">
                    <a16:rowId xmlns:a16="http://schemas.microsoft.com/office/drawing/2014/main" val="492529956"/>
                  </a:ext>
                </a:extLst>
              </a:tr>
              <a:tr h="370840">
                <a:tc>
                  <a: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2D2D2D"/>
                          </a:solidFill>
                          <a:effectLst/>
                          <a:uLnTx/>
                          <a:uFillTx/>
                          <a:latin typeface="Indeed Sans"/>
                          <a:ea typeface="+mn-ea"/>
                          <a:cs typeface="+mn-cs"/>
                        </a:rPr>
                        <a:t>Be realistic</a:t>
                      </a:r>
                      <a:endParaRPr kumimoji="0" lang="en-US" sz="1800" b="0" i="0" u="none" strike="noStrike" kern="1200" cap="none" spc="0" normalizeH="0" baseline="0" noProof="0" dirty="0">
                        <a:ln>
                          <a:noFill/>
                        </a:ln>
                        <a:solidFill>
                          <a:srgbClr val="2D2D2D"/>
                        </a:solidFill>
                        <a:effectLst/>
                        <a:uLnTx/>
                        <a:uFillTx/>
                        <a:latin typeface="Indeed Sans"/>
                        <a:ea typeface="+mn-ea"/>
                        <a:cs typeface="+mn-cs"/>
                      </a:endParaRPr>
                    </a:p>
                    <a:p>
                      <a:endParaRPr lang="en-US" dirty="0"/>
                    </a:p>
                  </a:txBody>
                  <a:tcPr/>
                </a:tc>
                <a:tc>
                  <a:txBody>
                    <a:bodyPr/>
                    <a:lstStyle/>
                    <a:p>
                      <a:pPr marL="285750" indent="-285750">
                        <a:buFont typeface="Arial" panose="020B0604020202020204" pitchFamily="34" charset="0"/>
                        <a:buChar char="•"/>
                      </a:pPr>
                      <a:r>
                        <a:rPr lang="en-US" b="1" dirty="0"/>
                        <a:t>Make sure your volume is lower than the aggressive individual</a:t>
                      </a:r>
                    </a:p>
                  </a:txBody>
                  <a:tcPr/>
                </a:tc>
                <a:extLst>
                  <a:ext uri="{0D108BD9-81ED-4DB2-BD59-A6C34878D82A}">
                    <a16:rowId xmlns:a16="http://schemas.microsoft.com/office/drawing/2014/main" val="1229388563"/>
                  </a:ext>
                </a:extLst>
              </a:tr>
              <a:tr h="370840">
                <a:tc>
                  <a: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Focus on strengths </a:t>
                      </a:r>
                    </a:p>
                    <a:p>
                      <a:endParaRPr lang="en-US" dirty="0"/>
                    </a:p>
                  </a:txBody>
                  <a:tcPr/>
                </a:tc>
                <a:tc>
                  <a:txBody>
                    <a:bodyPr/>
                    <a:lstStyle/>
                    <a:p>
                      <a:pPr marL="285750" indent="-285750">
                        <a:buFont typeface="Arial" panose="020B0604020202020204" pitchFamily="34" charset="0"/>
                        <a:buChar char="•"/>
                      </a:pPr>
                      <a:r>
                        <a:rPr lang="en-US" b="1" dirty="0"/>
                        <a:t>Stay consistent in your approach</a:t>
                      </a:r>
                    </a:p>
                  </a:txBody>
                  <a:tcPr/>
                </a:tc>
                <a:extLst>
                  <a:ext uri="{0D108BD9-81ED-4DB2-BD59-A6C34878D82A}">
                    <a16:rowId xmlns:a16="http://schemas.microsoft.com/office/drawing/2014/main" val="775005930"/>
                  </a:ext>
                </a:extLst>
              </a:tr>
              <a:tr h="370840">
                <a:tc>
                  <a:txBody>
                    <a:bodyPr/>
                    <a:lstStyle/>
                    <a:p>
                      <a:pPr marL="285750" indent="-285750">
                        <a:buFont typeface="Arial" panose="020B0604020202020204" pitchFamily="34" charset="0"/>
                        <a:buChar char="•"/>
                      </a:pPr>
                      <a:r>
                        <a:rPr lang="en-US" b="1" dirty="0"/>
                        <a:t>Build Hope-resolution is possible!!</a:t>
                      </a:r>
                    </a:p>
                  </a:txBody>
                  <a:tcPr/>
                </a:tc>
                <a:tc>
                  <a:txBody>
                    <a:bodyPr/>
                    <a:lstStyle/>
                    <a:p>
                      <a:r>
                        <a:rPr lang="en-US" b="1" dirty="0"/>
                        <a:t>Narrate your Problem Solving process</a:t>
                      </a:r>
                    </a:p>
                  </a:txBody>
                  <a:tcPr/>
                </a:tc>
                <a:extLst>
                  <a:ext uri="{0D108BD9-81ED-4DB2-BD59-A6C34878D82A}">
                    <a16:rowId xmlns:a16="http://schemas.microsoft.com/office/drawing/2014/main" val="2483215767"/>
                  </a:ext>
                </a:extLst>
              </a:tr>
            </a:tbl>
          </a:graphicData>
        </a:graphic>
      </p:graphicFrame>
    </p:spTree>
    <p:extLst>
      <p:ext uri="{BB962C8B-B14F-4D97-AF65-F5344CB8AC3E}">
        <p14:creationId xmlns:p14="http://schemas.microsoft.com/office/powerpoint/2010/main" val="404975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D873B5-0DE7-633F-76F2-F0E443EEF5CB}"/>
              </a:ext>
            </a:extLst>
          </p:cNvPr>
          <p:cNvSpPr>
            <a:spLocks noGrp="1"/>
          </p:cNvSpPr>
          <p:nvPr>
            <p:ph idx="1"/>
          </p:nvPr>
        </p:nvSpPr>
        <p:spPr>
          <a:xfrm>
            <a:off x="838200" y="2025569"/>
            <a:ext cx="10515600" cy="4151393"/>
          </a:xfrm>
        </p:spPr>
        <p:txBody>
          <a:bodyPr>
            <a:normAutofit/>
          </a:bodyPr>
          <a:lstStyle/>
          <a:p>
            <a:pPr>
              <a:lnSpc>
                <a:spcPct val="150000"/>
              </a:lnSpc>
            </a:pPr>
            <a:r>
              <a:rPr lang="en-US" dirty="0">
                <a:hlinkClick r:id="rId3"/>
              </a:rPr>
              <a:t>Under stress at work? Just remember: Don’t believe what you think. | (ted.com)</a:t>
            </a:r>
            <a:endParaRPr lang="en-US" dirty="0"/>
          </a:p>
          <a:p>
            <a:pPr>
              <a:lnSpc>
                <a:spcPct val="150000"/>
              </a:lnSpc>
            </a:pPr>
            <a:endParaRPr lang="en-US" dirty="0">
              <a:solidFill>
                <a:srgbClr val="0C3B5E"/>
              </a:solidFill>
              <a:latin typeface="Trade Gothic" pitchFamily="2" charset="0"/>
            </a:endParaRPr>
          </a:p>
        </p:txBody>
      </p:sp>
      <p:sp>
        <p:nvSpPr>
          <p:cNvPr id="5" name="Rectangle 4">
            <a:extLst>
              <a:ext uri="{FF2B5EF4-FFF2-40B4-BE49-F238E27FC236}">
                <a16:creationId xmlns:a16="http://schemas.microsoft.com/office/drawing/2014/main" id="{0C4EBF3E-A9DC-EC42-E91D-3AB036A808E2}"/>
              </a:ext>
            </a:extLst>
          </p:cNvPr>
          <p:cNvSpPr/>
          <p:nvPr/>
        </p:nvSpPr>
        <p:spPr>
          <a:xfrm>
            <a:off x="0" y="0"/>
            <a:ext cx="12192000" cy="1690688"/>
          </a:xfrm>
          <a:prstGeom prst="rect">
            <a:avLst/>
          </a:prstGeom>
          <a:gradFill flip="none" rotWithShape="1">
            <a:gsLst>
              <a:gs pos="0">
                <a:srgbClr val="006AAD">
                  <a:shade val="30000"/>
                  <a:satMod val="115000"/>
                </a:srgbClr>
              </a:gs>
              <a:gs pos="50000">
                <a:srgbClr val="006AAD">
                  <a:shade val="67500"/>
                  <a:satMod val="115000"/>
                </a:srgbClr>
              </a:gs>
              <a:gs pos="100000">
                <a:srgbClr val="006AAD">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Barlow" panose="00000500000000000000" pitchFamily="2" charset="0"/>
                <a:ea typeface="+mj-ea"/>
                <a:cs typeface="+mj-cs"/>
              </a:rPr>
              <a:t>Under stress at work? Just remember: Don’t believe what you think</a:t>
            </a:r>
            <a:endParaRPr kumimoji="0" lang="en-US" sz="3600" b="0" i="0" u="none" strike="noStrike" kern="1200" cap="none" spc="0" normalizeH="0" baseline="0" noProof="0" dirty="0">
              <a:ln>
                <a:noFill/>
              </a:ln>
              <a:solidFill>
                <a:schemeClr val="bg1"/>
              </a:solidFill>
              <a:effectLst/>
              <a:uLnTx/>
              <a:uFillTx/>
              <a:latin typeface="Sabon" panose="02020602060506020403" pitchFamily="18" charset="77"/>
              <a:ea typeface="+mn-ea"/>
              <a:cs typeface="+mn-cs"/>
            </a:endParaRPr>
          </a:p>
        </p:txBody>
      </p:sp>
      <p:pic>
        <p:nvPicPr>
          <p:cNvPr id="9" name="Picture 8" descr="Logo&#10;&#10;Description automatically generated">
            <a:extLst>
              <a:ext uri="{FF2B5EF4-FFF2-40B4-BE49-F238E27FC236}">
                <a16:creationId xmlns:a16="http://schemas.microsoft.com/office/drawing/2014/main" id="{4B0026EE-AA3A-D478-9410-887E516D935E}"/>
              </a:ext>
            </a:extLst>
          </p:cNvPr>
          <p:cNvPicPr>
            <a:picLocks noChangeAspect="1"/>
          </p:cNvPicPr>
          <p:nvPr/>
        </p:nvPicPr>
        <p:blipFill>
          <a:blip r:embed="rId4"/>
          <a:stretch>
            <a:fillRect/>
          </a:stretch>
        </p:blipFill>
        <p:spPr>
          <a:xfrm>
            <a:off x="9934413" y="5481911"/>
            <a:ext cx="1788629" cy="1010964"/>
          </a:xfrm>
          <a:prstGeom prst="rect">
            <a:avLst/>
          </a:prstGeom>
        </p:spPr>
      </p:pic>
    </p:spTree>
    <p:extLst>
      <p:ext uri="{BB962C8B-B14F-4D97-AF65-F5344CB8AC3E}">
        <p14:creationId xmlns:p14="http://schemas.microsoft.com/office/powerpoint/2010/main" val="930930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6AAD"/>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2D720E-8207-220E-E301-7D3BDF7F379E}"/>
              </a:ext>
            </a:extLst>
          </p:cNvPr>
          <p:cNvSpPr>
            <a:spLocks noGrp="1"/>
          </p:cNvSpPr>
          <p:nvPr>
            <p:ph idx="1"/>
          </p:nvPr>
        </p:nvSpPr>
        <p:spPr>
          <a:xfrm>
            <a:off x="838200" y="2063619"/>
            <a:ext cx="10515600" cy="4351338"/>
          </a:xfrm>
        </p:spPr>
        <p:txBody>
          <a:bodyPr>
            <a:normAutofit fontScale="92500" lnSpcReduction="2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chemeClr val="bg1"/>
                </a:solidFill>
                <a:effectLst/>
                <a:uLnTx/>
                <a:uFillTx/>
                <a:latin typeface="Aptos" panose="02110004020202020204"/>
                <a:ea typeface="+mn-ea"/>
                <a:cs typeface="+mn-cs"/>
              </a:rPr>
              <a:t>Be confident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chemeClr val="bg1"/>
                </a:solidFill>
                <a:effectLst/>
                <a:uLnTx/>
                <a:uFillTx/>
                <a:latin typeface="Aptos" panose="02110004020202020204"/>
                <a:ea typeface="+mn-ea"/>
                <a:cs typeface="+mn-cs"/>
              </a:rPr>
              <a:t>Identify your boundaries and hold to them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chemeClr val="bg1"/>
                </a:solidFill>
                <a:effectLst/>
                <a:uLnTx/>
                <a:uFillTx/>
                <a:latin typeface="Aptos" panose="02110004020202020204"/>
                <a:ea typeface="+mn-ea"/>
                <a:cs typeface="+mn-cs"/>
              </a:rPr>
              <a:t>Maintain control of the situation but remain flexible in your approach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chemeClr val="bg1"/>
                </a:solidFill>
                <a:effectLst/>
                <a:uLnTx/>
                <a:uFillTx/>
                <a:latin typeface="Aptos" panose="02110004020202020204"/>
                <a:ea typeface="+mn-ea"/>
                <a:cs typeface="+mn-cs"/>
              </a:rPr>
              <a:t>Control your tone despite theirs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chemeClr val="bg1"/>
                </a:solidFill>
                <a:effectLst/>
                <a:uLnTx/>
                <a:uFillTx/>
                <a:latin typeface="Aptos" panose="02110004020202020204"/>
                <a:ea typeface="+mn-ea"/>
                <a:cs typeface="+mn-cs"/>
              </a:rPr>
              <a:t>Be empathetic, but realistic</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chemeClr val="bg1"/>
                </a:solidFill>
                <a:effectLst/>
                <a:uLnTx/>
                <a:uFillTx/>
                <a:latin typeface="Aptos" panose="02110004020202020204"/>
                <a:ea typeface="+mn-ea"/>
                <a:cs typeface="+mn-cs"/>
              </a:rPr>
              <a:t>Use positive and reassuring language, but don’t make promises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chemeClr val="bg1"/>
                </a:solidFill>
                <a:effectLst/>
                <a:uLnTx/>
                <a:uFillTx/>
                <a:latin typeface="Aptos" panose="02110004020202020204"/>
                <a:ea typeface="+mn-ea"/>
                <a:cs typeface="+mn-cs"/>
              </a:rPr>
              <a:t>Maintain the focus on the issue that was first presented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chemeClr val="bg1"/>
                </a:solidFill>
                <a:effectLst/>
                <a:uLnTx/>
                <a:uFillTx/>
                <a:latin typeface="Aptos" panose="02110004020202020204"/>
                <a:ea typeface="+mn-ea"/>
                <a:cs typeface="+mn-cs"/>
              </a:rPr>
              <a:t>Work together towards a resolution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chemeClr val="bg1"/>
                </a:solidFill>
                <a:effectLst/>
                <a:uLnTx/>
                <a:uFillTx/>
                <a:latin typeface="Aptos" panose="02110004020202020204"/>
                <a:ea typeface="+mn-ea"/>
                <a:cs typeface="+mn-cs"/>
              </a:rPr>
              <a:t>Be willing to stop the conversation when resolution or compromise is not possible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chemeClr val="bg1"/>
                </a:solidFill>
                <a:effectLst/>
                <a:uLnTx/>
                <a:uFillTx/>
                <a:latin typeface="Aptos" panose="02110004020202020204"/>
                <a:ea typeface="+mn-ea"/>
                <a:cs typeface="+mn-cs"/>
              </a:rPr>
              <a:t>Maintain your physical and emotional safety</a:t>
            </a:r>
          </a:p>
        </p:txBody>
      </p:sp>
      <p:sp>
        <p:nvSpPr>
          <p:cNvPr id="2" name="Rectangle 1">
            <a:extLst>
              <a:ext uri="{FF2B5EF4-FFF2-40B4-BE49-F238E27FC236}">
                <a16:creationId xmlns:a16="http://schemas.microsoft.com/office/drawing/2014/main" id="{ED126AFD-C940-A2E5-3787-7BDE68D70EF7}"/>
              </a:ext>
            </a:extLst>
          </p:cNvPr>
          <p:cNvSpPr/>
          <p:nvPr/>
        </p:nvSpPr>
        <p:spPr>
          <a:xfrm>
            <a:off x="0" y="0"/>
            <a:ext cx="12192000" cy="1690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Sabon" panose="02020602060506020403" pitchFamily="18" charset="77"/>
              <a:ea typeface="+mn-ea"/>
              <a:cs typeface="+mn-cs"/>
            </a:endParaRPr>
          </a:p>
        </p:txBody>
      </p:sp>
      <p:sp>
        <p:nvSpPr>
          <p:cNvPr id="4" name="TextBox 3">
            <a:extLst>
              <a:ext uri="{FF2B5EF4-FFF2-40B4-BE49-F238E27FC236}">
                <a16:creationId xmlns:a16="http://schemas.microsoft.com/office/drawing/2014/main" id="{90C1FEF1-82A3-78FD-9486-7A17CA5DFE9C}"/>
              </a:ext>
            </a:extLst>
          </p:cNvPr>
          <p:cNvSpPr txBox="1"/>
          <p:nvPr/>
        </p:nvSpPr>
        <p:spPr>
          <a:xfrm>
            <a:off x="838200" y="384335"/>
            <a:ext cx="1051559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a:ln>
                  <a:noFill/>
                </a:ln>
                <a:solidFill>
                  <a:srgbClr val="006AAD"/>
                </a:solidFill>
                <a:effectLst/>
                <a:uLnTx/>
                <a:uFillTx/>
                <a:latin typeface="Sabon" panose="02020602060506020403" pitchFamily="18" charset="77"/>
                <a:ea typeface="+mn-ea"/>
                <a:cs typeface="+mn-cs"/>
              </a:rPr>
              <a:t>Key Take Aways</a:t>
            </a:r>
            <a:endParaRPr kumimoji="0" lang="en-US" sz="4800" b="0" i="0" u="none" strike="noStrike" kern="1200" cap="none" spc="0" normalizeH="0" baseline="0" noProof="0" dirty="0">
              <a:ln>
                <a:noFill/>
              </a:ln>
              <a:solidFill>
                <a:srgbClr val="006AAD"/>
              </a:solidFill>
              <a:effectLst/>
              <a:uLnTx/>
              <a:uFillTx/>
              <a:latin typeface="Calibri" panose="020F0502020204030204"/>
              <a:ea typeface="+mn-ea"/>
              <a:cs typeface="+mn-cs"/>
            </a:endParaRPr>
          </a:p>
        </p:txBody>
      </p:sp>
      <p:pic>
        <p:nvPicPr>
          <p:cNvPr id="7" name="Picture 6" descr="Logo&#10;&#10;Description automatically generated">
            <a:extLst>
              <a:ext uri="{FF2B5EF4-FFF2-40B4-BE49-F238E27FC236}">
                <a16:creationId xmlns:a16="http://schemas.microsoft.com/office/drawing/2014/main" id="{43B187B3-5747-9723-949C-CB555D582D31}"/>
              </a:ext>
            </a:extLst>
          </p:cNvPr>
          <p:cNvPicPr>
            <a:picLocks noChangeAspect="1"/>
          </p:cNvPicPr>
          <p:nvPr/>
        </p:nvPicPr>
        <p:blipFill>
          <a:blip r:embed="rId3"/>
          <a:stretch>
            <a:fillRect/>
          </a:stretch>
        </p:blipFill>
        <p:spPr>
          <a:xfrm>
            <a:off x="9928157" y="339862"/>
            <a:ext cx="1788629" cy="1010964"/>
          </a:xfrm>
          <a:prstGeom prst="rect">
            <a:avLst/>
          </a:prstGeom>
        </p:spPr>
      </p:pic>
    </p:spTree>
    <p:extLst>
      <p:ext uri="{BB962C8B-B14F-4D97-AF65-F5344CB8AC3E}">
        <p14:creationId xmlns:p14="http://schemas.microsoft.com/office/powerpoint/2010/main" val="2993140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0C3B5E">
                <a:shade val="30000"/>
                <a:satMod val="115000"/>
              </a:srgbClr>
            </a:gs>
            <a:gs pos="50000">
              <a:srgbClr val="0C3B5E">
                <a:shade val="67500"/>
                <a:satMod val="115000"/>
              </a:srgbClr>
            </a:gs>
            <a:gs pos="100000">
              <a:srgbClr val="0C3B5E">
                <a:shade val="100000"/>
                <a:satMod val="115000"/>
              </a:srgbClr>
            </a:gs>
          </a:gsLst>
          <a:path path="circle">
            <a:fillToRect r="100000" b="100000"/>
          </a:path>
        </a:gra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6EF6F6A-EF22-0866-FB27-32C3DE61FB5F}"/>
              </a:ext>
            </a:extLst>
          </p:cNvPr>
          <p:cNvSpPr>
            <a:spLocks noGrp="1"/>
          </p:cNvSpPr>
          <p:nvPr>
            <p:ph type="ctrTitle"/>
          </p:nvPr>
        </p:nvSpPr>
        <p:spPr>
          <a:xfrm>
            <a:off x="3061854" y="901091"/>
            <a:ext cx="6068291" cy="1287337"/>
          </a:xfrm>
          <a:effectLst>
            <a:outerShdw blurRad="50800" dist="38100" dir="2700000" algn="tl" rotWithShape="0">
              <a:prstClr val="black">
                <a:alpha val="40000"/>
              </a:prstClr>
            </a:outerShdw>
          </a:effectLst>
        </p:spPr>
        <p:txBody>
          <a:bodyPr>
            <a:noAutofit/>
          </a:bodyPr>
          <a:lstStyle/>
          <a:p>
            <a:r>
              <a:rPr lang="en-US" sz="8000" b="1" i="1" dirty="0">
                <a:solidFill>
                  <a:schemeClr val="bg1"/>
                </a:solidFill>
                <a:effectLst/>
                <a:latin typeface="Sabon" panose="02020602060506020403" pitchFamily="18" charset="77"/>
              </a:rPr>
              <a:t>Thank You!</a:t>
            </a:r>
            <a:endParaRPr lang="en-US" sz="8000" dirty="0">
              <a:solidFill>
                <a:schemeClr val="bg1"/>
              </a:solidFill>
              <a:effectLst/>
              <a:latin typeface="Sabon" panose="02020602060506020403" pitchFamily="18" charset="77"/>
            </a:endParaRPr>
          </a:p>
        </p:txBody>
      </p:sp>
      <p:sp>
        <p:nvSpPr>
          <p:cNvPr id="10" name="Rectangle 9">
            <a:extLst>
              <a:ext uri="{FF2B5EF4-FFF2-40B4-BE49-F238E27FC236}">
                <a16:creationId xmlns:a16="http://schemas.microsoft.com/office/drawing/2014/main" id="{5039F46A-ED8A-8701-7861-2AF5ACDF9F34}"/>
              </a:ext>
            </a:extLst>
          </p:cNvPr>
          <p:cNvSpPr/>
          <p:nvPr/>
        </p:nvSpPr>
        <p:spPr>
          <a:xfrm>
            <a:off x="0" y="3009900"/>
            <a:ext cx="12192000" cy="3848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64D2E742-4C48-B3D8-E063-9772962F91FF}"/>
              </a:ext>
            </a:extLst>
          </p:cNvPr>
          <p:cNvGrpSpPr/>
          <p:nvPr/>
        </p:nvGrpSpPr>
        <p:grpSpPr>
          <a:xfrm>
            <a:off x="760270" y="3522641"/>
            <a:ext cx="10671458" cy="2371999"/>
            <a:chOff x="498953" y="4173614"/>
            <a:chExt cx="10671458" cy="2371999"/>
          </a:xfrm>
        </p:grpSpPr>
        <p:grpSp>
          <p:nvGrpSpPr>
            <p:cNvPr id="15" name="Group 14">
              <a:extLst>
                <a:ext uri="{FF2B5EF4-FFF2-40B4-BE49-F238E27FC236}">
                  <a16:creationId xmlns:a16="http://schemas.microsoft.com/office/drawing/2014/main" id="{2C7399B9-5229-2A95-41C3-68B9F46541C9}"/>
                </a:ext>
              </a:extLst>
            </p:cNvPr>
            <p:cNvGrpSpPr/>
            <p:nvPr/>
          </p:nvGrpSpPr>
          <p:grpSpPr>
            <a:xfrm>
              <a:off x="498953" y="4173614"/>
              <a:ext cx="10671458" cy="1243747"/>
              <a:chOff x="498953" y="4173614"/>
              <a:chExt cx="10671458" cy="1243747"/>
            </a:xfrm>
          </p:grpSpPr>
          <p:pic>
            <p:nvPicPr>
              <p:cNvPr id="11" name="Picture 10" descr="Logo&#10;&#10;Description automatically generated">
                <a:extLst>
                  <a:ext uri="{FF2B5EF4-FFF2-40B4-BE49-F238E27FC236}">
                    <a16:creationId xmlns:a16="http://schemas.microsoft.com/office/drawing/2014/main" id="{5C6FE264-4E9A-77B1-E13E-BBD708FB8895}"/>
                  </a:ext>
                </a:extLst>
              </p:cNvPr>
              <p:cNvPicPr>
                <a:picLocks noChangeAspect="1"/>
              </p:cNvPicPr>
              <p:nvPr/>
            </p:nvPicPr>
            <p:blipFill>
              <a:blip r:embed="rId3"/>
              <a:stretch>
                <a:fillRect/>
              </a:stretch>
            </p:blipFill>
            <p:spPr>
              <a:xfrm>
                <a:off x="4995762" y="4173614"/>
                <a:ext cx="2200476" cy="1243747"/>
              </a:xfrm>
              <a:prstGeom prst="rect">
                <a:avLst/>
              </a:prstGeom>
            </p:spPr>
          </p:pic>
          <p:sp>
            <p:nvSpPr>
              <p:cNvPr id="12" name="TextBox 11">
                <a:extLst>
                  <a:ext uri="{FF2B5EF4-FFF2-40B4-BE49-F238E27FC236}">
                    <a16:creationId xmlns:a16="http://schemas.microsoft.com/office/drawing/2014/main" id="{7643B96D-FBB1-4178-BDC8-992CA567F69A}"/>
                  </a:ext>
                </a:extLst>
              </p:cNvPr>
              <p:cNvSpPr txBox="1"/>
              <p:nvPr/>
            </p:nvSpPr>
            <p:spPr>
              <a:xfrm>
                <a:off x="8217827" y="4533878"/>
                <a:ext cx="295258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C3B5E"/>
                    </a:solidFill>
                    <a:effectLst/>
                    <a:uLnTx/>
                    <a:uFillTx/>
                    <a:latin typeface="Trade Gothic Bold No. 2" pitchFamily="2" charset="0"/>
                    <a:ea typeface="+mn-ea"/>
                    <a:cs typeface="+mn-cs"/>
                  </a:rPr>
                  <a:t>1-800-247-4422</a:t>
                </a:r>
                <a:endParaRPr kumimoji="0" lang="en-US" sz="2000" b="1" i="0" u="none" strike="noStrike" kern="1200" cap="none" spc="0" normalizeH="0" baseline="0" noProof="0" dirty="0">
                  <a:ln>
                    <a:noFill/>
                  </a:ln>
                  <a:solidFill>
                    <a:srgbClr val="0C3B5E"/>
                  </a:solidFill>
                  <a:effectLst/>
                  <a:uLnTx/>
                  <a:uFillTx/>
                  <a:latin typeface="Trade Gothic Bold No. 2" pitchFamily="2" charset="0"/>
                  <a:ea typeface="+mn-ea"/>
                  <a:cs typeface="+mn-cs"/>
                </a:endParaRPr>
              </a:p>
            </p:txBody>
          </p:sp>
          <p:sp>
            <p:nvSpPr>
              <p:cNvPr id="13" name="TextBox 12">
                <a:extLst>
                  <a:ext uri="{FF2B5EF4-FFF2-40B4-BE49-F238E27FC236}">
                    <a16:creationId xmlns:a16="http://schemas.microsoft.com/office/drawing/2014/main" id="{0F8F277C-DA6D-9924-7CE3-94E69EC6143F}"/>
                  </a:ext>
                </a:extLst>
              </p:cNvPr>
              <p:cNvSpPr txBox="1"/>
              <p:nvPr/>
            </p:nvSpPr>
            <p:spPr>
              <a:xfrm>
                <a:off x="498953" y="4533878"/>
                <a:ext cx="347521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C3B5E"/>
                    </a:solidFill>
                    <a:effectLst/>
                    <a:uLnTx/>
                    <a:uFillTx/>
                    <a:latin typeface="Trade Gothic Bold No. 2" pitchFamily="2" charset="0"/>
                    <a:ea typeface="+mn-ea"/>
                    <a:cs typeface="+mn-cs"/>
                  </a:rPr>
                  <a:t>SHIBA.idaho.gov</a:t>
                </a:r>
              </a:p>
            </p:txBody>
          </p:sp>
        </p:grpSp>
        <p:grpSp>
          <p:nvGrpSpPr>
            <p:cNvPr id="14" name="Group 13">
              <a:extLst>
                <a:ext uri="{FF2B5EF4-FFF2-40B4-BE49-F238E27FC236}">
                  <a16:creationId xmlns:a16="http://schemas.microsoft.com/office/drawing/2014/main" id="{146B57D8-424C-954E-1596-B1B0AEA9C72A}"/>
                </a:ext>
              </a:extLst>
            </p:cNvPr>
            <p:cNvGrpSpPr/>
            <p:nvPr/>
          </p:nvGrpSpPr>
          <p:grpSpPr>
            <a:xfrm>
              <a:off x="890490" y="5729746"/>
              <a:ext cx="10248688" cy="815867"/>
              <a:chOff x="890490" y="5729746"/>
              <a:chExt cx="10248688" cy="815867"/>
            </a:xfrm>
          </p:grpSpPr>
          <p:pic>
            <p:nvPicPr>
              <p:cNvPr id="3" name="Content Placeholder 5" descr="A screenshot of a video game&#10;&#10;Description automatically generated with medium confidence">
                <a:extLst>
                  <a:ext uri="{FF2B5EF4-FFF2-40B4-BE49-F238E27FC236}">
                    <a16:creationId xmlns:a16="http://schemas.microsoft.com/office/drawing/2014/main" id="{4DD4BBB4-B45E-8468-AE6B-4D45D60B9AA9}"/>
                  </a:ext>
                </a:extLst>
              </p:cNvPr>
              <p:cNvPicPr>
                <a:picLocks noChangeAspect="1"/>
              </p:cNvPicPr>
              <p:nvPr/>
            </p:nvPicPr>
            <p:blipFill>
              <a:blip r:embed="rId4"/>
              <a:stretch>
                <a:fillRect/>
              </a:stretch>
            </p:blipFill>
            <p:spPr>
              <a:xfrm>
                <a:off x="890490" y="5841888"/>
                <a:ext cx="1468754" cy="591582"/>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DF6F732E-3789-D73B-2FB7-3CC8CC768917}"/>
                  </a:ext>
                </a:extLst>
              </p:cNvPr>
              <p:cNvPicPr>
                <a:picLocks noChangeAspect="1"/>
              </p:cNvPicPr>
              <p:nvPr/>
            </p:nvPicPr>
            <p:blipFill>
              <a:blip r:embed="rId5"/>
              <a:stretch>
                <a:fillRect/>
              </a:stretch>
            </p:blipFill>
            <p:spPr>
              <a:xfrm>
                <a:off x="6734083" y="5842833"/>
                <a:ext cx="1458074" cy="589692"/>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46C22671-C839-D650-7D60-79624741C0F4}"/>
                  </a:ext>
                </a:extLst>
              </p:cNvPr>
              <p:cNvPicPr>
                <a:picLocks noChangeAspect="1"/>
              </p:cNvPicPr>
              <p:nvPr/>
            </p:nvPicPr>
            <p:blipFill>
              <a:blip r:embed="rId6"/>
              <a:stretch>
                <a:fillRect/>
              </a:stretch>
            </p:blipFill>
            <p:spPr>
              <a:xfrm>
                <a:off x="3787063" y="5832577"/>
                <a:ext cx="1519201" cy="610205"/>
              </a:xfrm>
              <a:prstGeom prst="rect">
                <a:avLst/>
              </a:prstGeom>
            </p:spPr>
          </p:pic>
          <p:pic>
            <p:nvPicPr>
              <p:cNvPr id="9" name="Picture 8" descr="Logo&#10;&#10;Description automatically generated">
                <a:extLst>
                  <a:ext uri="{FF2B5EF4-FFF2-40B4-BE49-F238E27FC236}">
                    <a16:creationId xmlns:a16="http://schemas.microsoft.com/office/drawing/2014/main" id="{1B668F55-5925-ECB8-D001-C15F47F293D0}"/>
                  </a:ext>
                </a:extLst>
              </p:cNvPr>
              <p:cNvPicPr>
                <a:picLocks noChangeAspect="1"/>
              </p:cNvPicPr>
              <p:nvPr/>
            </p:nvPicPr>
            <p:blipFill>
              <a:blip r:embed="rId7"/>
              <a:stretch>
                <a:fillRect/>
              </a:stretch>
            </p:blipFill>
            <p:spPr>
              <a:xfrm>
                <a:off x="9619977" y="5729746"/>
                <a:ext cx="1519201" cy="815867"/>
              </a:xfrm>
              <a:prstGeom prst="rect">
                <a:avLst/>
              </a:prstGeom>
            </p:spPr>
          </p:pic>
        </p:grpSp>
      </p:grpSp>
      <p:sp>
        <p:nvSpPr>
          <p:cNvPr id="8" name="TextBox 7">
            <a:extLst>
              <a:ext uri="{FF2B5EF4-FFF2-40B4-BE49-F238E27FC236}">
                <a16:creationId xmlns:a16="http://schemas.microsoft.com/office/drawing/2014/main" id="{892F8318-336C-869F-5132-BF9AC98EDE96}"/>
              </a:ext>
            </a:extLst>
          </p:cNvPr>
          <p:cNvSpPr txBox="1"/>
          <p:nvPr/>
        </p:nvSpPr>
        <p:spPr>
          <a:xfrm>
            <a:off x="745236" y="6178354"/>
            <a:ext cx="10701527"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C3B5E"/>
                </a:solidFill>
                <a:effectLst/>
                <a:uLnTx/>
                <a:uFillTx/>
                <a:latin typeface="TradeGothic" pitchFamily="2" charset="0"/>
                <a:ea typeface="+mn-ea"/>
                <a:cs typeface="+mn-cs"/>
              </a:rPr>
              <a:t>This project was supported, in part by grant number 2202IDMISH, from the U.S. Administration for Community Living, Department of Health and Human Services, Washington, D.C. 20201.</a:t>
            </a:r>
          </a:p>
        </p:txBody>
      </p:sp>
    </p:spTree>
    <p:extLst>
      <p:ext uri="{BB962C8B-B14F-4D97-AF65-F5344CB8AC3E}">
        <p14:creationId xmlns:p14="http://schemas.microsoft.com/office/powerpoint/2010/main" val="1865526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A539F-1D65-D444-7E71-5777DA93CF81}"/>
              </a:ext>
            </a:extLst>
          </p:cNvPr>
          <p:cNvSpPr>
            <a:spLocks noGrp="1"/>
          </p:cNvSpPr>
          <p:nvPr>
            <p:ph type="title"/>
          </p:nvPr>
        </p:nvSpPr>
        <p:spPr/>
        <p:txBody>
          <a:bodyPr/>
          <a:lstStyle/>
          <a:p>
            <a:r>
              <a:rPr lang="en-US" dirty="0"/>
              <a:t>Sources	</a:t>
            </a:r>
          </a:p>
        </p:txBody>
      </p:sp>
      <p:sp>
        <p:nvSpPr>
          <p:cNvPr id="3" name="Content Placeholder 2">
            <a:extLst>
              <a:ext uri="{FF2B5EF4-FFF2-40B4-BE49-F238E27FC236}">
                <a16:creationId xmlns:a16="http://schemas.microsoft.com/office/drawing/2014/main" id="{7740EE97-8322-DDDD-906A-DEC7824AE100}"/>
              </a:ext>
            </a:extLst>
          </p:cNvPr>
          <p:cNvSpPr>
            <a:spLocks noGrp="1"/>
          </p:cNvSpPr>
          <p:nvPr>
            <p:ph idx="1"/>
          </p:nvPr>
        </p:nvSpPr>
        <p:spPr/>
        <p:txBody>
          <a:bodyPr>
            <a:normAutofit fontScale="92500" lnSpcReduction="20000"/>
          </a:bodyPr>
          <a:lstStyle/>
          <a:p>
            <a:r>
              <a:rPr lang="en-US" dirty="0">
                <a:solidFill>
                  <a:prstClr val="black"/>
                </a:solidFill>
                <a:latin typeface="Aptos" panose="02110004020202020204"/>
                <a:hlinkClick r:id="rId3"/>
              </a:rPr>
              <a:t>Stress symptoms: Effects on your body and behavior - Mayo Clinic</a:t>
            </a:r>
            <a:endParaRPr lang="en-US" dirty="0">
              <a:solidFill>
                <a:prstClr val="black"/>
              </a:solidFill>
              <a:latin typeface="Aptos" panose="02110004020202020204"/>
            </a:endParaRPr>
          </a:p>
          <a:p>
            <a:r>
              <a:rPr lang="en-US" dirty="0">
                <a:hlinkClick r:id="rId4"/>
              </a:rPr>
              <a:t>Boundary Definition &amp; Meaning - Merriam-Webster</a:t>
            </a:r>
            <a:endParaRPr lang="en-US" dirty="0"/>
          </a:p>
          <a:p>
            <a:r>
              <a:rPr lang="en-US" dirty="0">
                <a:hlinkClick r:id="rId5"/>
              </a:rPr>
              <a:t>How to Set Boundaries with Customers and Build Trust (linkedin.com)</a:t>
            </a:r>
            <a:endParaRPr lang="en-US" dirty="0"/>
          </a:p>
          <a:p>
            <a:r>
              <a:rPr lang="en-US" dirty="0">
                <a:solidFill>
                  <a:prstClr val="black"/>
                </a:solidFill>
                <a:latin typeface="Aptos" panose="02110004020202020204"/>
                <a:hlinkClick r:id="rId6"/>
              </a:rPr>
              <a:t>How to Control Anger in Relationships With 100% Success (dougnoll.com)</a:t>
            </a:r>
            <a:endParaRPr lang="en-US" dirty="0">
              <a:solidFill>
                <a:prstClr val="black"/>
              </a:solidFill>
              <a:latin typeface="Aptos" panose="02110004020202020204"/>
            </a:endParaRPr>
          </a:p>
          <a:p>
            <a:r>
              <a:rPr lang="en-US" dirty="0">
                <a:hlinkClick r:id="rId7"/>
              </a:rPr>
              <a:t>De-escalate Definition &amp; Meaning - Merriam-Webster</a:t>
            </a:r>
            <a:r>
              <a:rPr lang="en-US" dirty="0"/>
              <a:t> </a:t>
            </a:r>
          </a:p>
          <a:p>
            <a:r>
              <a:rPr lang="en-US" dirty="0">
                <a:hlinkClick r:id="rId8"/>
              </a:rPr>
              <a:t>Slide 1 (memphis.edu)</a:t>
            </a:r>
            <a:endParaRPr lang="en-US" dirty="0"/>
          </a:p>
          <a:p>
            <a:r>
              <a:rPr lang="en-US" dirty="0">
                <a:solidFill>
                  <a:prstClr val="black"/>
                </a:solidFill>
                <a:latin typeface="Aptos" panose="02110004020202020204"/>
                <a:hlinkClick r:id="rId9"/>
              </a:rPr>
              <a:t>3 Powerful New De-Escalation Techniques That Work (dougnoll.com)</a:t>
            </a:r>
            <a:endParaRPr lang="en-US" dirty="0">
              <a:solidFill>
                <a:prstClr val="black"/>
              </a:solidFill>
              <a:latin typeface="Aptos" panose="02110004020202020204"/>
            </a:endParaRPr>
          </a:p>
          <a:p>
            <a:r>
              <a:rPr lang="en-US" dirty="0">
                <a:hlinkClick r:id="rId10"/>
              </a:rPr>
              <a:t>13 De-escalation Techniques for Customer Service Professionals | Indeed.com</a:t>
            </a:r>
            <a:endParaRPr lang="en-US" dirty="0"/>
          </a:p>
          <a:p>
            <a:r>
              <a:rPr lang="en-US" dirty="0">
                <a:hlinkClick r:id="rId11"/>
              </a:rPr>
              <a:t>20 Ways to De-Escalate Emotional Situations | Psychology Today</a:t>
            </a:r>
            <a:endParaRPr lang="en-US" dirty="0"/>
          </a:p>
          <a:p>
            <a:endParaRPr lang="en-US" dirty="0"/>
          </a:p>
          <a:p>
            <a:endParaRPr lang="en-US" dirty="0">
              <a:solidFill>
                <a:prstClr val="black"/>
              </a:solidFill>
              <a:latin typeface="Aptos" panose="02110004020202020204"/>
            </a:endParaRPr>
          </a:p>
          <a:p>
            <a:endParaRPr lang="en-US" dirty="0"/>
          </a:p>
          <a:p>
            <a:endParaRPr lang="en-US" dirty="0">
              <a:solidFill>
                <a:prstClr val="black"/>
              </a:solidFill>
              <a:latin typeface="Aptos" panose="02110004020202020204"/>
            </a:endParaRPr>
          </a:p>
          <a:p>
            <a:endParaRPr lang="en-US" dirty="0"/>
          </a:p>
          <a:p>
            <a:endParaRPr lang="en-US" dirty="0"/>
          </a:p>
          <a:p>
            <a:endParaRPr lang="en-US" dirty="0"/>
          </a:p>
          <a:p>
            <a:endParaRPr lang="en-US" dirty="0">
              <a:solidFill>
                <a:prstClr val="black"/>
              </a:solidFill>
              <a:latin typeface="Aptos" panose="02110004020202020204"/>
            </a:endParaRPr>
          </a:p>
          <a:p>
            <a:endParaRPr lang="en-US" dirty="0"/>
          </a:p>
        </p:txBody>
      </p:sp>
    </p:spTree>
    <p:extLst>
      <p:ext uri="{BB962C8B-B14F-4D97-AF65-F5344CB8AC3E}">
        <p14:creationId xmlns:p14="http://schemas.microsoft.com/office/powerpoint/2010/main" val="2715759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B6FE58E1-C4EB-3F7C-6DE4-D2CD3FF1CBC6}"/>
              </a:ext>
            </a:extLst>
          </p:cNvPr>
          <p:cNvSpPr txBox="1"/>
          <p:nvPr/>
        </p:nvSpPr>
        <p:spPr>
          <a:xfrm>
            <a:off x="588936" y="2459504"/>
            <a:ext cx="2251128" cy="1938992"/>
          </a:xfrm>
          <a:prstGeom prst="rect">
            <a:avLst/>
          </a:prstGeom>
          <a:noFill/>
          <a:effectLst>
            <a:outerShdw blurRad="50800" dist="38100" algn="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rgbClr val="FDBC46"/>
                </a:solidFill>
                <a:effectLst/>
                <a:uLnTx/>
                <a:uFillTx/>
                <a:latin typeface="Sabon" panose="02020602060506020403" pitchFamily="18" charset="77"/>
                <a:ea typeface="+mn-ea"/>
                <a:cs typeface="+mn-cs"/>
              </a:rPr>
              <a:t>Title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rgbClr val="FDBC46"/>
                </a:solidFill>
                <a:effectLst/>
                <a:uLnTx/>
                <a:uFillTx/>
                <a:latin typeface="Sabon" panose="02020602060506020403" pitchFamily="18" charset="77"/>
                <a:ea typeface="+mn-ea"/>
                <a:cs typeface="+mn-cs"/>
              </a:rPr>
              <a:t>Here</a:t>
            </a:r>
            <a:endPar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Content Placeholder 34">
            <a:extLst>
              <a:ext uri="{FF2B5EF4-FFF2-40B4-BE49-F238E27FC236}">
                <a16:creationId xmlns:a16="http://schemas.microsoft.com/office/drawing/2014/main" id="{4D337078-D49B-BB8E-3DC8-FC559703003E}"/>
              </a:ext>
            </a:extLst>
          </p:cNvPr>
          <p:cNvSpPr>
            <a:spLocks noGrp="1"/>
          </p:cNvSpPr>
          <p:nvPr>
            <p:ph idx="1"/>
          </p:nvPr>
        </p:nvSpPr>
        <p:spPr>
          <a:xfrm>
            <a:off x="4582271" y="0"/>
            <a:ext cx="7010044" cy="4343366"/>
          </a:xfrm>
        </p:spPr>
        <p:txBody>
          <a:bodyPr>
            <a:normAutofit/>
          </a:bodyPr>
          <a:lstStyle/>
          <a:p>
            <a:pPr marL="0" indent="0">
              <a:lnSpc>
                <a:spcPct val="150000"/>
              </a:lnSpc>
              <a:buNone/>
            </a:pPr>
            <a:r>
              <a:rPr lang="en-US" dirty="0">
                <a:solidFill>
                  <a:srgbClr val="0C3B5E"/>
                </a:solidFill>
                <a:latin typeface="Trade Gothic" pitchFamily="2" charset="0"/>
              </a:rPr>
              <a:t>		Common Effects of Stress</a:t>
            </a:r>
          </a:p>
          <a:p>
            <a:pPr marL="0" indent="0">
              <a:lnSpc>
                <a:spcPct val="150000"/>
              </a:lnSpc>
              <a:buNone/>
            </a:pPr>
            <a:endParaRPr lang="en-US" dirty="0">
              <a:solidFill>
                <a:srgbClr val="0C3B5E"/>
              </a:solidFill>
              <a:latin typeface="Trade Gothic" pitchFamily="2" charset="0"/>
            </a:endParaRPr>
          </a:p>
          <a:p>
            <a:pPr marL="0" indent="0">
              <a:lnSpc>
                <a:spcPct val="150000"/>
              </a:lnSpc>
              <a:buNone/>
            </a:pPr>
            <a:endParaRPr lang="en-US" dirty="0">
              <a:solidFill>
                <a:srgbClr val="0C3B5E"/>
              </a:solidFill>
              <a:latin typeface="Trade Gothic" pitchFamily="2" charset="0"/>
            </a:endParaRPr>
          </a:p>
        </p:txBody>
      </p:sp>
      <p:sp>
        <p:nvSpPr>
          <p:cNvPr id="36" name="Delay 35">
            <a:extLst>
              <a:ext uri="{FF2B5EF4-FFF2-40B4-BE49-F238E27FC236}">
                <a16:creationId xmlns:a16="http://schemas.microsoft.com/office/drawing/2014/main" id="{4BD32689-002B-CC8B-5F0A-75B863DB4610}"/>
              </a:ext>
            </a:extLst>
          </p:cNvPr>
          <p:cNvSpPr/>
          <p:nvPr/>
        </p:nvSpPr>
        <p:spPr>
          <a:xfrm>
            <a:off x="0" y="0"/>
            <a:ext cx="4408870" cy="6976341"/>
          </a:xfrm>
          <a:prstGeom prst="flowChartDelay">
            <a:avLst/>
          </a:prstGeom>
          <a:gradFill flip="none" rotWithShape="1">
            <a:gsLst>
              <a:gs pos="0">
                <a:srgbClr val="006AAD">
                  <a:shade val="30000"/>
                  <a:satMod val="115000"/>
                </a:srgbClr>
              </a:gs>
              <a:gs pos="50000">
                <a:srgbClr val="006AAD">
                  <a:shade val="67500"/>
                  <a:satMod val="115000"/>
                </a:srgbClr>
              </a:gs>
              <a:gs pos="100000">
                <a:srgbClr val="006AAD">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Title 1">
            <a:extLst>
              <a:ext uri="{FF2B5EF4-FFF2-40B4-BE49-F238E27FC236}">
                <a16:creationId xmlns:a16="http://schemas.microsoft.com/office/drawing/2014/main" id="{9F218658-4071-EAC6-6D95-A4E2D32CAC74}"/>
              </a:ext>
            </a:extLst>
          </p:cNvPr>
          <p:cNvSpPr txBox="1">
            <a:spLocks/>
          </p:cNvSpPr>
          <p:nvPr/>
        </p:nvSpPr>
        <p:spPr>
          <a:xfrm>
            <a:off x="405299" y="2971362"/>
            <a:ext cx="3699410" cy="9075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kern="1200" dirty="0">
                <a:solidFill>
                  <a:schemeClr val="bg1"/>
                </a:solidFill>
                <a:latin typeface="Tahoma" panose="020B0604030504040204" pitchFamily="34" charset="0"/>
                <a:ea typeface="Tahoma" panose="020B0604030504040204" pitchFamily="34" charset="0"/>
                <a:cs typeface="Tahoma" panose="020B0604030504040204" pitchFamily="34" charset="0"/>
              </a:rPr>
              <a:t>Stress impacts our response</a:t>
            </a:r>
            <a:endParaRPr kumimoji="0" lang="en-US" sz="3600" b="0" i="0" u="none" strike="noStrike" kern="1200" cap="none" spc="0" normalizeH="0" baseline="0" noProof="0" dirty="0">
              <a:ln>
                <a:noFill/>
              </a:ln>
              <a:solidFill>
                <a:schemeClr val="bg1"/>
              </a:solidFill>
              <a:effectLst/>
              <a:uLnTx/>
              <a:uFillTx/>
              <a:latin typeface="Sabon" panose="02020602060506020403" pitchFamily="18" charset="77"/>
              <a:ea typeface="+mj-ea"/>
              <a:cs typeface="+mj-cs"/>
            </a:endParaRPr>
          </a:p>
        </p:txBody>
      </p:sp>
      <p:pic>
        <p:nvPicPr>
          <p:cNvPr id="2" name="Picture 1" descr="Logo&#10;&#10;Description automatically generated">
            <a:extLst>
              <a:ext uri="{FF2B5EF4-FFF2-40B4-BE49-F238E27FC236}">
                <a16:creationId xmlns:a16="http://schemas.microsoft.com/office/drawing/2014/main" id="{5C1EA1DE-A474-46A0-2E4D-FA5702A21580}"/>
              </a:ext>
            </a:extLst>
          </p:cNvPr>
          <p:cNvPicPr>
            <a:picLocks noChangeAspect="1"/>
          </p:cNvPicPr>
          <p:nvPr/>
        </p:nvPicPr>
        <p:blipFill>
          <a:blip r:embed="rId3"/>
          <a:stretch>
            <a:fillRect/>
          </a:stretch>
        </p:blipFill>
        <p:spPr>
          <a:xfrm>
            <a:off x="9934413" y="5481911"/>
            <a:ext cx="1788629" cy="1010964"/>
          </a:xfrm>
          <a:prstGeom prst="rect">
            <a:avLst/>
          </a:prstGeom>
        </p:spPr>
      </p:pic>
      <p:graphicFrame>
        <p:nvGraphicFramePr>
          <p:cNvPr id="5" name="Table 4">
            <a:extLst>
              <a:ext uri="{FF2B5EF4-FFF2-40B4-BE49-F238E27FC236}">
                <a16:creationId xmlns:a16="http://schemas.microsoft.com/office/drawing/2014/main" id="{71A63E44-2381-6D12-FCDF-16CC96A5F3D5}"/>
              </a:ext>
            </a:extLst>
          </p:cNvPr>
          <p:cNvGraphicFramePr>
            <a:graphicFrameLocks noGrp="1"/>
          </p:cNvGraphicFramePr>
          <p:nvPr>
            <p:extLst>
              <p:ext uri="{D42A27DB-BD31-4B8C-83A1-F6EECF244321}">
                <p14:modId xmlns:p14="http://schemas.microsoft.com/office/powerpoint/2010/main" val="4086009746"/>
              </p:ext>
            </p:extLst>
          </p:nvPr>
        </p:nvGraphicFramePr>
        <p:xfrm>
          <a:off x="4510008" y="814916"/>
          <a:ext cx="7550148" cy="4043680"/>
        </p:xfrm>
        <a:graphic>
          <a:graphicData uri="http://schemas.openxmlformats.org/drawingml/2006/table">
            <a:tbl>
              <a:tblPr firstRow="1" bandRow="1">
                <a:tableStyleId>{5C22544A-7EE6-4342-B048-85BDC9FD1C3A}</a:tableStyleId>
              </a:tblPr>
              <a:tblGrid>
                <a:gridCol w="2516716">
                  <a:extLst>
                    <a:ext uri="{9D8B030D-6E8A-4147-A177-3AD203B41FA5}">
                      <a16:colId xmlns:a16="http://schemas.microsoft.com/office/drawing/2014/main" val="3891395037"/>
                    </a:ext>
                  </a:extLst>
                </a:gridCol>
                <a:gridCol w="2516716">
                  <a:extLst>
                    <a:ext uri="{9D8B030D-6E8A-4147-A177-3AD203B41FA5}">
                      <a16:colId xmlns:a16="http://schemas.microsoft.com/office/drawing/2014/main" val="1263016058"/>
                    </a:ext>
                  </a:extLst>
                </a:gridCol>
                <a:gridCol w="2516716">
                  <a:extLst>
                    <a:ext uri="{9D8B030D-6E8A-4147-A177-3AD203B41FA5}">
                      <a16:colId xmlns:a16="http://schemas.microsoft.com/office/drawing/2014/main" val="3966218067"/>
                    </a:ext>
                  </a:extLst>
                </a:gridCol>
              </a:tblGrid>
              <a:tr h="370840">
                <a:tc>
                  <a:txBody>
                    <a:bodyPr/>
                    <a:lstStyle/>
                    <a:p>
                      <a:r>
                        <a:rPr lang="en-US" dirty="0"/>
                        <a:t>On your Body</a:t>
                      </a:r>
                    </a:p>
                  </a:txBody>
                  <a:tcPr/>
                </a:tc>
                <a:tc>
                  <a:txBody>
                    <a:bodyPr/>
                    <a:lstStyle/>
                    <a:p>
                      <a:r>
                        <a:rPr lang="en-US" dirty="0"/>
                        <a:t>On Your Mind</a:t>
                      </a:r>
                    </a:p>
                  </a:txBody>
                  <a:tcPr/>
                </a:tc>
                <a:tc>
                  <a:txBody>
                    <a:bodyPr/>
                    <a:lstStyle/>
                    <a:p>
                      <a:r>
                        <a:rPr lang="en-US" dirty="0"/>
                        <a:t>On your Behavior</a:t>
                      </a:r>
                    </a:p>
                  </a:txBody>
                  <a:tcPr/>
                </a:tc>
                <a:extLst>
                  <a:ext uri="{0D108BD9-81ED-4DB2-BD59-A6C34878D82A}">
                    <a16:rowId xmlns:a16="http://schemas.microsoft.com/office/drawing/2014/main" val="958464914"/>
                  </a:ext>
                </a:extLst>
              </a:tr>
              <a:tr h="370840">
                <a:tc>
                  <a:txBody>
                    <a:bodyPr/>
                    <a:lstStyle/>
                    <a:p>
                      <a:r>
                        <a:rPr lang="en-US" dirty="0"/>
                        <a:t>Headache</a:t>
                      </a:r>
                    </a:p>
                  </a:txBody>
                  <a:tcPr/>
                </a:tc>
                <a:tc>
                  <a:txBody>
                    <a:bodyPr/>
                    <a:lstStyle/>
                    <a:p>
                      <a:r>
                        <a:rPr lang="en-US" dirty="0"/>
                        <a:t>Anxiety</a:t>
                      </a:r>
                    </a:p>
                  </a:txBody>
                  <a:tcPr/>
                </a:tc>
                <a:tc>
                  <a:txBody>
                    <a:bodyPr/>
                    <a:lstStyle/>
                    <a:p>
                      <a:r>
                        <a:rPr lang="en-US" dirty="0"/>
                        <a:t>Over/Under Eating</a:t>
                      </a:r>
                    </a:p>
                  </a:txBody>
                  <a:tcPr/>
                </a:tc>
                <a:extLst>
                  <a:ext uri="{0D108BD9-81ED-4DB2-BD59-A6C34878D82A}">
                    <a16:rowId xmlns:a16="http://schemas.microsoft.com/office/drawing/2014/main" val="3840689956"/>
                  </a:ext>
                </a:extLst>
              </a:tr>
              <a:tr h="370840">
                <a:tc>
                  <a:txBody>
                    <a:bodyPr/>
                    <a:lstStyle/>
                    <a:p>
                      <a:r>
                        <a:rPr lang="en-US" dirty="0"/>
                        <a:t>Muscle Pain/Tension</a:t>
                      </a:r>
                    </a:p>
                  </a:txBody>
                  <a:tcPr/>
                </a:tc>
                <a:tc>
                  <a:txBody>
                    <a:bodyPr/>
                    <a:lstStyle/>
                    <a:p>
                      <a:r>
                        <a:rPr lang="en-US" dirty="0"/>
                        <a:t>Restlessness</a:t>
                      </a:r>
                    </a:p>
                  </a:txBody>
                  <a:tcPr/>
                </a:tc>
                <a:tc>
                  <a:txBody>
                    <a:bodyPr/>
                    <a:lstStyle/>
                    <a:p>
                      <a:r>
                        <a:rPr lang="en-US" dirty="0"/>
                        <a:t>Angry Outbursts</a:t>
                      </a:r>
                    </a:p>
                  </a:txBody>
                  <a:tcPr/>
                </a:tc>
                <a:extLst>
                  <a:ext uri="{0D108BD9-81ED-4DB2-BD59-A6C34878D82A}">
                    <a16:rowId xmlns:a16="http://schemas.microsoft.com/office/drawing/2014/main" val="4056000749"/>
                  </a:ext>
                </a:extLst>
              </a:tr>
              <a:tr h="370840">
                <a:tc>
                  <a:txBody>
                    <a:bodyPr/>
                    <a:lstStyle/>
                    <a:p>
                      <a:r>
                        <a:rPr lang="en-US" dirty="0"/>
                        <a:t>Chest pain</a:t>
                      </a:r>
                    </a:p>
                  </a:txBody>
                  <a:tcPr/>
                </a:tc>
                <a:tc>
                  <a:txBody>
                    <a:bodyPr/>
                    <a:lstStyle/>
                    <a:p>
                      <a:r>
                        <a:rPr lang="en-US" dirty="0"/>
                        <a:t>Lack of Motivation or Focus</a:t>
                      </a:r>
                    </a:p>
                  </a:txBody>
                  <a:tcPr/>
                </a:tc>
                <a:tc>
                  <a:txBody>
                    <a:bodyPr/>
                    <a:lstStyle/>
                    <a:p>
                      <a:r>
                        <a:rPr lang="en-US" dirty="0"/>
                        <a:t>Drug/Alcohol Misuse</a:t>
                      </a:r>
                    </a:p>
                  </a:txBody>
                  <a:tcPr/>
                </a:tc>
                <a:extLst>
                  <a:ext uri="{0D108BD9-81ED-4DB2-BD59-A6C34878D82A}">
                    <a16:rowId xmlns:a16="http://schemas.microsoft.com/office/drawing/2014/main" val="3603870704"/>
                  </a:ext>
                </a:extLst>
              </a:tr>
              <a:tr h="370840">
                <a:tc>
                  <a:txBody>
                    <a:bodyPr/>
                    <a:lstStyle/>
                    <a:p>
                      <a:r>
                        <a:rPr lang="en-US" dirty="0"/>
                        <a:t>Fatigue</a:t>
                      </a:r>
                    </a:p>
                  </a:txBody>
                  <a:tcPr/>
                </a:tc>
                <a:tc>
                  <a:txBody>
                    <a:bodyPr/>
                    <a:lstStyle/>
                    <a:p>
                      <a:r>
                        <a:rPr lang="en-US" dirty="0"/>
                        <a:t>Memory Problems</a:t>
                      </a:r>
                    </a:p>
                  </a:txBody>
                  <a:tcPr/>
                </a:tc>
                <a:tc>
                  <a:txBody>
                    <a:bodyPr/>
                    <a:lstStyle/>
                    <a:p>
                      <a:r>
                        <a:rPr lang="en-US" dirty="0"/>
                        <a:t>Tobacco use</a:t>
                      </a:r>
                    </a:p>
                  </a:txBody>
                  <a:tcPr/>
                </a:tc>
                <a:extLst>
                  <a:ext uri="{0D108BD9-81ED-4DB2-BD59-A6C34878D82A}">
                    <a16:rowId xmlns:a16="http://schemas.microsoft.com/office/drawing/2014/main" val="506213005"/>
                  </a:ext>
                </a:extLst>
              </a:tr>
              <a:tr h="370840">
                <a:tc>
                  <a:txBody>
                    <a:bodyPr/>
                    <a:lstStyle/>
                    <a:p>
                      <a:r>
                        <a:rPr lang="en-US" dirty="0"/>
                        <a:t>Change in Physical Drive</a:t>
                      </a:r>
                    </a:p>
                  </a:txBody>
                  <a:tcPr/>
                </a:tc>
                <a:tc>
                  <a:txBody>
                    <a:bodyPr/>
                    <a:lstStyle/>
                    <a:p>
                      <a:r>
                        <a:rPr lang="en-US" dirty="0"/>
                        <a:t>Feeling Overwhelmed</a:t>
                      </a:r>
                    </a:p>
                  </a:txBody>
                  <a:tcPr/>
                </a:tc>
                <a:tc>
                  <a:txBody>
                    <a:bodyPr/>
                    <a:lstStyle/>
                    <a:p>
                      <a:r>
                        <a:rPr lang="en-US" dirty="0"/>
                        <a:t>Avoiding Friends/Isolating</a:t>
                      </a:r>
                    </a:p>
                  </a:txBody>
                  <a:tcPr/>
                </a:tc>
                <a:extLst>
                  <a:ext uri="{0D108BD9-81ED-4DB2-BD59-A6C34878D82A}">
                    <a16:rowId xmlns:a16="http://schemas.microsoft.com/office/drawing/2014/main" val="2729547314"/>
                  </a:ext>
                </a:extLst>
              </a:tr>
              <a:tr h="370840">
                <a:tc>
                  <a:txBody>
                    <a:bodyPr/>
                    <a:lstStyle/>
                    <a:p>
                      <a:r>
                        <a:rPr lang="en-US" dirty="0"/>
                        <a:t>Sleep Problems</a:t>
                      </a:r>
                    </a:p>
                  </a:txBody>
                  <a:tcPr/>
                </a:tc>
                <a:tc>
                  <a:txBody>
                    <a:bodyPr/>
                    <a:lstStyle/>
                    <a:p>
                      <a:r>
                        <a:rPr lang="en-US" dirty="0"/>
                        <a:t>Sadness/Depression</a:t>
                      </a:r>
                    </a:p>
                  </a:txBody>
                  <a:tcPr/>
                </a:tc>
                <a:tc>
                  <a:txBody>
                    <a:bodyPr/>
                    <a:lstStyle/>
                    <a:p>
                      <a:r>
                        <a:rPr lang="en-US" dirty="0"/>
                        <a:t>Lack of empathy/impatient</a:t>
                      </a:r>
                    </a:p>
                  </a:txBody>
                  <a:tcPr/>
                </a:tc>
                <a:extLst>
                  <a:ext uri="{0D108BD9-81ED-4DB2-BD59-A6C34878D82A}">
                    <a16:rowId xmlns:a16="http://schemas.microsoft.com/office/drawing/2014/main" val="2053733634"/>
                  </a:ext>
                </a:extLst>
              </a:tr>
              <a:tr h="370840">
                <a:tc>
                  <a:txBody>
                    <a:bodyPr/>
                    <a:lstStyle/>
                    <a:p>
                      <a:r>
                        <a:rPr lang="en-US" dirty="0"/>
                        <a:t>Weakened immune system</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736297882"/>
                  </a:ext>
                </a:extLst>
              </a:tr>
            </a:tbl>
          </a:graphicData>
        </a:graphic>
      </p:graphicFrame>
    </p:spTree>
    <p:extLst>
      <p:ext uri="{BB962C8B-B14F-4D97-AF65-F5344CB8AC3E}">
        <p14:creationId xmlns:p14="http://schemas.microsoft.com/office/powerpoint/2010/main" val="18256018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6AAD"/>
        </a:solidFill>
        <a:effectLst/>
      </p:bgPr>
    </p:bg>
    <p:spTree>
      <p:nvGrpSpPr>
        <p:cNvPr id="1" name=""/>
        <p:cNvGrpSpPr/>
        <p:nvPr/>
      </p:nvGrpSpPr>
      <p:grpSpPr>
        <a:xfrm>
          <a:off x="0" y="0"/>
          <a:ext cx="0" cy="0"/>
          <a:chOff x="0" y="0"/>
          <a:chExt cx="0" cy="0"/>
        </a:xfrm>
      </p:grpSpPr>
      <p:pic>
        <p:nvPicPr>
          <p:cNvPr id="8" name="Picture 7" descr="A group of people embracing&#10;&#10;Description automatically generated with low confidence">
            <a:extLst>
              <a:ext uri="{FF2B5EF4-FFF2-40B4-BE49-F238E27FC236}">
                <a16:creationId xmlns:a16="http://schemas.microsoft.com/office/drawing/2014/main" id="{D2EEA658-25F7-F595-1DCB-403374D03ED2}"/>
              </a:ext>
            </a:extLst>
          </p:cNvPr>
          <p:cNvPicPr>
            <a:picLocks noChangeAspect="1"/>
          </p:cNvPicPr>
          <p:nvPr/>
        </p:nvPicPr>
        <p:blipFill rotWithShape="1">
          <a:blip r:embed="rId3"/>
          <a:srcRect l="6294" r="22797"/>
          <a:stretch/>
        </p:blipFill>
        <p:spPr>
          <a:xfrm>
            <a:off x="5031783" y="0"/>
            <a:ext cx="7160217" cy="6858000"/>
          </a:xfrm>
          <a:prstGeom prst="rect">
            <a:avLst/>
          </a:prstGeom>
        </p:spPr>
      </p:pic>
      <p:sp>
        <p:nvSpPr>
          <p:cNvPr id="6" name="Title 1">
            <a:extLst>
              <a:ext uri="{FF2B5EF4-FFF2-40B4-BE49-F238E27FC236}">
                <a16:creationId xmlns:a16="http://schemas.microsoft.com/office/drawing/2014/main" id="{9D7C8D9C-AE79-C30E-A4DE-3AA1743AF8BA}"/>
              </a:ext>
            </a:extLst>
          </p:cNvPr>
          <p:cNvSpPr txBox="1">
            <a:spLocks/>
          </p:cNvSpPr>
          <p:nvPr/>
        </p:nvSpPr>
        <p:spPr>
          <a:xfrm>
            <a:off x="852632" y="2488829"/>
            <a:ext cx="3699410" cy="18803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800" dirty="0">
                <a:solidFill>
                  <a:schemeClr val="bg1"/>
                </a:solidFill>
                <a:latin typeface="Tahoma" panose="020B0604030504040204" pitchFamily="34" charset="0"/>
                <a:ea typeface="Tahoma" panose="020B0604030504040204" pitchFamily="34" charset="0"/>
                <a:cs typeface="Tahoma" panose="020B0604030504040204" pitchFamily="34" charset="0"/>
              </a:rPr>
              <a:t>How to stay calm under stress</a:t>
            </a:r>
            <a:endParaRPr kumimoji="0" lang="en-US" sz="4800" b="0" i="0" u="none" strike="noStrike" kern="1200" cap="none" spc="0" normalizeH="0" baseline="0" noProof="0" dirty="0">
              <a:ln>
                <a:noFill/>
              </a:ln>
              <a:solidFill>
                <a:schemeClr val="bg1"/>
              </a:solidFill>
              <a:effectLst/>
              <a:uLnTx/>
              <a:uFillTx/>
              <a:latin typeface="Sabon" panose="02020602060506020403" pitchFamily="18" charset="77"/>
              <a:ea typeface="+mj-ea"/>
              <a:cs typeface="+mj-cs"/>
            </a:endParaRPr>
          </a:p>
        </p:txBody>
      </p:sp>
      <p:pic>
        <p:nvPicPr>
          <p:cNvPr id="10" name="Picture 9" descr="Logo&#10;&#10;Description automatically generated">
            <a:extLst>
              <a:ext uri="{FF2B5EF4-FFF2-40B4-BE49-F238E27FC236}">
                <a16:creationId xmlns:a16="http://schemas.microsoft.com/office/drawing/2014/main" id="{583273EF-276F-6227-229E-ADD6D88AB691}"/>
              </a:ext>
            </a:extLst>
          </p:cNvPr>
          <p:cNvPicPr>
            <a:picLocks noChangeAspect="1"/>
          </p:cNvPicPr>
          <p:nvPr/>
        </p:nvPicPr>
        <p:blipFill>
          <a:blip r:embed="rId4"/>
          <a:stretch>
            <a:fillRect/>
          </a:stretch>
        </p:blipFill>
        <p:spPr>
          <a:xfrm>
            <a:off x="9934413" y="5481911"/>
            <a:ext cx="1788629" cy="1010964"/>
          </a:xfrm>
          <a:prstGeom prst="rect">
            <a:avLst/>
          </a:prstGeom>
        </p:spPr>
      </p:pic>
      <p:sp>
        <p:nvSpPr>
          <p:cNvPr id="3" name="TextBox 2">
            <a:extLst>
              <a:ext uri="{FF2B5EF4-FFF2-40B4-BE49-F238E27FC236}">
                <a16:creationId xmlns:a16="http://schemas.microsoft.com/office/drawing/2014/main" id="{6ABA0534-78DF-41DC-C24A-333C5F223D09}"/>
              </a:ext>
            </a:extLst>
          </p:cNvPr>
          <p:cNvSpPr txBox="1"/>
          <p:nvPr/>
        </p:nvSpPr>
        <p:spPr>
          <a:xfrm>
            <a:off x="58060" y="4650383"/>
            <a:ext cx="4973723" cy="537006"/>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Aptos" panose="02110004020202020204"/>
                <a:ea typeface="+mn-ea"/>
                <a:cs typeface="+mn-cs"/>
                <a:hlinkClick r:id="rId5">
                  <a:extLst>
                    <a:ext uri="{A12FA001-AC4F-418D-AE19-62706E023703}">
                      <ahyp:hlinkClr xmlns:ahyp="http://schemas.microsoft.com/office/drawing/2018/hyperlinkcolor" val="tx"/>
                    </a:ext>
                  </a:extLst>
                </a:hlinkClick>
              </a:rPr>
              <a:t>https://www.ted.com/talks/daniel_levitin_how_to_stay_calm_when_you_know_you_ll_be_stressed</a:t>
            </a:r>
            <a:endParaRPr kumimoji="0" lang="en-US" sz="1600" b="0" i="0" u="none" strike="noStrike" kern="1200" cap="none" spc="0" normalizeH="0" baseline="0" noProof="0" dirty="0">
              <a:ln>
                <a:noFill/>
              </a:ln>
              <a:solidFill>
                <a:schemeClr val="bg1"/>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530408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BA4A"/>
        </a:solidFill>
        <a:effectLst/>
      </p:bgPr>
    </p:bg>
    <p:spTree>
      <p:nvGrpSpPr>
        <p:cNvPr id="1" name=""/>
        <p:cNvGrpSpPr/>
        <p:nvPr/>
      </p:nvGrpSpPr>
      <p:grpSpPr>
        <a:xfrm>
          <a:off x="0" y="0"/>
          <a:ext cx="0" cy="0"/>
          <a:chOff x="0" y="0"/>
          <a:chExt cx="0" cy="0"/>
        </a:xfrm>
      </p:grpSpPr>
      <p:pic>
        <p:nvPicPr>
          <p:cNvPr id="6" name="Picture 5" descr="A picture containing window, person&#10;&#10;Description automatically generated">
            <a:extLst>
              <a:ext uri="{FF2B5EF4-FFF2-40B4-BE49-F238E27FC236}">
                <a16:creationId xmlns:a16="http://schemas.microsoft.com/office/drawing/2014/main" id="{440FA1DB-D304-0EBE-040E-2B66D3B9C92C}"/>
              </a:ext>
            </a:extLst>
          </p:cNvPr>
          <p:cNvPicPr>
            <a:picLocks noChangeAspect="1"/>
          </p:cNvPicPr>
          <p:nvPr/>
        </p:nvPicPr>
        <p:blipFill rotWithShape="1">
          <a:blip r:embed="rId3"/>
          <a:srcRect l="10067" r="27776"/>
          <a:stretch/>
        </p:blipFill>
        <p:spPr>
          <a:xfrm>
            <a:off x="0" y="0"/>
            <a:ext cx="6385811" cy="6858000"/>
          </a:xfrm>
          <a:prstGeom prst="rect">
            <a:avLst/>
          </a:prstGeom>
        </p:spPr>
      </p:pic>
      <p:sp>
        <p:nvSpPr>
          <p:cNvPr id="7" name="Title 1">
            <a:extLst>
              <a:ext uri="{FF2B5EF4-FFF2-40B4-BE49-F238E27FC236}">
                <a16:creationId xmlns:a16="http://schemas.microsoft.com/office/drawing/2014/main" id="{A9553710-098C-46E7-91AC-B13ADACA9B0C}"/>
              </a:ext>
            </a:extLst>
          </p:cNvPr>
          <p:cNvSpPr txBox="1">
            <a:spLocks/>
          </p:cNvSpPr>
          <p:nvPr/>
        </p:nvSpPr>
        <p:spPr>
          <a:xfrm>
            <a:off x="6604104" y="554158"/>
            <a:ext cx="5261392" cy="2874841"/>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200" b="1" i="1" u="none" strike="noStrike" kern="1200" cap="none" spc="0" normalizeH="0" baseline="0" noProof="0" dirty="0">
                <a:ln>
                  <a:noFill/>
                </a:ln>
                <a:solidFill>
                  <a:prstClr val="white"/>
                </a:solidFill>
                <a:effectLst/>
                <a:uLnTx/>
                <a:uFillTx/>
                <a:latin typeface="Sabon" panose="02020602060506020403" pitchFamily="18" charset="77"/>
                <a:ea typeface="+mj-ea"/>
                <a:cs typeface="+mj-cs"/>
              </a:rPr>
              <a:t>Boundaries: what? Where? Why?</a:t>
            </a:r>
            <a:endParaRPr kumimoji="0" lang="en-US" sz="7200" b="0" i="0" u="none" strike="noStrike" kern="1200" cap="none" spc="0" normalizeH="0" baseline="0" noProof="0" dirty="0">
              <a:ln>
                <a:noFill/>
              </a:ln>
              <a:solidFill>
                <a:prstClr val="white"/>
              </a:solidFill>
              <a:effectLst/>
              <a:uLnTx/>
              <a:uFillTx/>
              <a:latin typeface="Sabon" panose="02020602060506020403" pitchFamily="18" charset="77"/>
              <a:ea typeface="+mj-ea"/>
              <a:cs typeface="+mj-cs"/>
            </a:endParaRPr>
          </a:p>
        </p:txBody>
      </p:sp>
      <p:pic>
        <p:nvPicPr>
          <p:cNvPr id="2" name="Picture 1" descr="Logo&#10;&#10;Description automatically generated">
            <a:extLst>
              <a:ext uri="{FF2B5EF4-FFF2-40B4-BE49-F238E27FC236}">
                <a16:creationId xmlns:a16="http://schemas.microsoft.com/office/drawing/2014/main" id="{5E49679E-8F5A-7876-5A0A-002065A83C6C}"/>
              </a:ext>
            </a:extLst>
          </p:cNvPr>
          <p:cNvPicPr>
            <a:picLocks noChangeAspect="1"/>
          </p:cNvPicPr>
          <p:nvPr/>
        </p:nvPicPr>
        <p:blipFill>
          <a:blip r:embed="rId4"/>
          <a:stretch>
            <a:fillRect/>
          </a:stretch>
        </p:blipFill>
        <p:spPr>
          <a:xfrm>
            <a:off x="10026182" y="5467568"/>
            <a:ext cx="1657818" cy="937028"/>
          </a:xfrm>
          <a:prstGeom prst="rect">
            <a:avLst/>
          </a:prstGeom>
        </p:spPr>
      </p:pic>
    </p:spTree>
    <p:extLst>
      <p:ext uri="{BB962C8B-B14F-4D97-AF65-F5344CB8AC3E}">
        <p14:creationId xmlns:p14="http://schemas.microsoft.com/office/powerpoint/2010/main" val="2214386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B6FE58E1-C4EB-3F7C-6DE4-D2CD3FF1CBC6}"/>
              </a:ext>
            </a:extLst>
          </p:cNvPr>
          <p:cNvSpPr txBox="1"/>
          <p:nvPr/>
        </p:nvSpPr>
        <p:spPr>
          <a:xfrm>
            <a:off x="588936" y="2459504"/>
            <a:ext cx="2251128" cy="1938992"/>
          </a:xfrm>
          <a:prstGeom prst="rect">
            <a:avLst/>
          </a:prstGeom>
          <a:noFill/>
          <a:effectLst>
            <a:outerShdw blurRad="50800" dist="38100" algn="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rgbClr val="FDBC46"/>
                </a:solidFill>
                <a:effectLst/>
                <a:uLnTx/>
                <a:uFillTx/>
                <a:latin typeface="Sabon" panose="02020602060506020403" pitchFamily="18" charset="77"/>
                <a:ea typeface="+mn-ea"/>
                <a:cs typeface="+mn-cs"/>
              </a:rPr>
              <a:t>Title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rgbClr val="FDBC46"/>
                </a:solidFill>
                <a:effectLst/>
                <a:uLnTx/>
                <a:uFillTx/>
                <a:latin typeface="Sabon" panose="02020602060506020403" pitchFamily="18" charset="77"/>
                <a:ea typeface="+mn-ea"/>
                <a:cs typeface="+mn-cs"/>
              </a:rPr>
              <a:t>Here</a:t>
            </a:r>
            <a:endPar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Delay 35">
            <a:extLst>
              <a:ext uri="{FF2B5EF4-FFF2-40B4-BE49-F238E27FC236}">
                <a16:creationId xmlns:a16="http://schemas.microsoft.com/office/drawing/2014/main" id="{4BD32689-002B-CC8B-5F0A-75B863DB4610}"/>
              </a:ext>
            </a:extLst>
          </p:cNvPr>
          <p:cNvSpPr/>
          <p:nvPr/>
        </p:nvSpPr>
        <p:spPr>
          <a:xfrm>
            <a:off x="0" y="-63047"/>
            <a:ext cx="4593020" cy="6976341"/>
          </a:xfrm>
          <a:prstGeom prst="flowChartDelay">
            <a:avLst/>
          </a:prstGeom>
          <a:solidFill>
            <a:srgbClr val="FDB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DBA4A"/>
              </a:solidFill>
              <a:effectLst/>
              <a:uLnTx/>
              <a:uFillTx/>
              <a:latin typeface="Calibri" panose="020F0502020204030204"/>
              <a:ea typeface="+mn-ea"/>
              <a:cs typeface="+mn-cs"/>
            </a:endParaRPr>
          </a:p>
        </p:txBody>
      </p:sp>
      <p:sp>
        <p:nvSpPr>
          <p:cNvPr id="38" name="Title 1">
            <a:extLst>
              <a:ext uri="{FF2B5EF4-FFF2-40B4-BE49-F238E27FC236}">
                <a16:creationId xmlns:a16="http://schemas.microsoft.com/office/drawing/2014/main" id="{9F218658-4071-EAC6-6D95-A4E2D32CAC74}"/>
              </a:ext>
            </a:extLst>
          </p:cNvPr>
          <p:cNvSpPr txBox="1">
            <a:spLocks/>
          </p:cNvSpPr>
          <p:nvPr/>
        </p:nvSpPr>
        <p:spPr>
          <a:xfrm>
            <a:off x="252899" y="1815662"/>
            <a:ext cx="3699410" cy="31373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Boundaries are the lines that empower us to lead the discussion, redirect the conversation, and end it when necessary.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Sabon" panose="02020602060506020403" pitchFamily="18" charset="77"/>
              <a:ea typeface="+mj-ea"/>
              <a:cs typeface="+mj-cs"/>
            </a:endParaRPr>
          </a:p>
        </p:txBody>
      </p:sp>
      <p:pic>
        <p:nvPicPr>
          <p:cNvPr id="2" name="Picture 1" descr="Logo&#10;&#10;Description automatically generated">
            <a:extLst>
              <a:ext uri="{FF2B5EF4-FFF2-40B4-BE49-F238E27FC236}">
                <a16:creationId xmlns:a16="http://schemas.microsoft.com/office/drawing/2014/main" id="{5C1EA1DE-A474-46A0-2E4D-FA5702A21580}"/>
              </a:ext>
            </a:extLst>
          </p:cNvPr>
          <p:cNvPicPr>
            <a:picLocks noChangeAspect="1"/>
          </p:cNvPicPr>
          <p:nvPr/>
        </p:nvPicPr>
        <p:blipFill>
          <a:blip r:embed="rId3"/>
          <a:stretch>
            <a:fillRect/>
          </a:stretch>
        </p:blipFill>
        <p:spPr>
          <a:xfrm>
            <a:off x="9934413" y="5481911"/>
            <a:ext cx="1788629" cy="1010964"/>
          </a:xfrm>
          <a:prstGeom prst="rect">
            <a:avLst/>
          </a:prstGeom>
        </p:spPr>
      </p:pic>
    </p:spTree>
    <p:extLst>
      <p:ext uri="{BB962C8B-B14F-4D97-AF65-F5344CB8AC3E}">
        <p14:creationId xmlns:p14="http://schemas.microsoft.com/office/powerpoint/2010/main" val="19367344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B6FE58E1-C4EB-3F7C-6DE4-D2CD3FF1CBC6}"/>
              </a:ext>
            </a:extLst>
          </p:cNvPr>
          <p:cNvSpPr txBox="1"/>
          <p:nvPr/>
        </p:nvSpPr>
        <p:spPr>
          <a:xfrm>
            <a:off x="588936" y="2459504"/>
            <a:ext cx="2251128" cy="1938992"/>
          </a:xfrm>
          <a:prstGeom prst="rect">
            <a:avLst/>
          </a:prstGeom>
          <a:noFill/>
          <a:effectLst>
            <a:outerShdw blurRad="50800" dist="38100" algn="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rgbClr val="FDBC46"/>
                </a:solidFill>
                <a:effectLst/>
                <a:uLnTx/>
                <a:uFillTx/>
                <a:latin typeface="Sabon" panose="02020602060506020403" pitchFamily="18" charset="77"/>
                <a:ea typeface="+mn-ea"/>
                <a:cs typeface="+mn-cs"/>
              </a:rPr>
              <a:t>Title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rgbClr val="FDBC46"/>
                </a:solidFill>
                <a:effectLst/>
                <a:uLnTx/>
                <a:uFillTx/>
                <a:latin typeface="Sabon" panose="02020602060506020403" pitchFamily="18" charset="77"/>
                <a:ea typeface="+mn-ea"/>
                <a:cs typeface="+mn-cs"/>
              </a:rPr>
              <a:t>Here</a:t>
            </a:r>
            <a:endPar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Content Placeholder 34">
            <a:extLst>
              <a:ext uri="{FF2B5EF4-FFF2-40B4-BE49-F238E27FC236}">
                <a16:creationId xmlns:a16="http://schemas.microsoft.com/office/drawing/2014/main" id="{4D337078-D49B-BB8E-3DC8-FC559703003E}"/>
              </a:ext>
            </a:extLst>
          </p:cNvPr>
          <p:cNvSpPr>
            <a:spLocks noGrp="1"/>
          </p:cNvSpPr>
          <p:nvPr>
            <p:ph idx="1"/>
          </p:nvPr>
        </p:nvSpPr>
        <p:spPr>
          <a:xfrm>
            <a:off x="5503189" y="1253440"/>
            <a:ext cx="6099875" cy="4343366"/>
          </a:xfrm>
        </p:spPr>
        <p:txBody>
          <a:bodyPr>
            <a:normAutofit/>
          </a:bodyPr>
          <a:lstStyle/>
          <a:p>
            <a:pPr>
              <a:lnSpc>
                <a:spcPct val="150000"/>
              </a:lnSpc>
            </a:pPr>
            <a:r>
              <a:rPr lang="en-US" dirty="0">
                <a:hlinkClick r:id="rId3">
                  <a:extLst>
                    <a:ext uri="{A12FA001-AC4F-418D-AE19-62706E023703}">
                      <ahyp:hlinkClr xmlns:ahyp="http://schemas.microsoft.com/office/drawing/2018/hyperlinkcolor" val="tx"/>
                    </a:ext>
                  </a:extLst>
                </a:hlinkClick>
              </a:rPr>
              <a:t>https://www.ted.com/talks/nedra_glover_tawwab_your_3_step_guide_to_setting_better_boundaries_at_work</a:t>
            </a:r>
            <a:endParaRPr lang="en-US" dirty="0"/>
          </a:p>
          <a:p>
            <a:pPr>
              <a:lnSpc>
                <a:spcPct val="150000"/>
              </a:lnSpc>
            </a:pPr>
            <a:endParaRPr lang="en-US" dirty="0"/>
          </a:p>
          <a:p>
            <a:pPr>
              <a:lnSpc>
                <a:spcPct val="150000"/>
              </a:lnSpc>
            </a:pPr>
            <a:endParaRPr lang="en-US" dirty="0">
              <a:solidFill>
                <a:srgbClr val="0C3B5E"/>
              </a:solidFill>
              <a:latin typeface="Trade Gothic" pitchFamily="2" charset="0"/>
            </a:endParaRPr>
          </a:p>
        </p:txBody>
      </p:sp>
      <p:sp>
        <p:nvSpPr>
          <p:cNvPr id="36" name="Delay 35">
            <a:extLst>
              <a:ext uri="{FF2B5EF4-FFF2-40B4-BE49-F238E27FC236}">
                <a16:creationId xmlns:a16="http://schemas.microsoft.com/office/drawing/2014/main" id="{4BD32689-002B-CC8B-5F0A-75B863DB4610}"/>
              </a:ext>
            </a:extLst>
          </p:cNvPr>
          <p:cNvSpPr/>
          <p:nvPr/>
        </p:nvSpPr>
        <p:spPr>
          <a:xfrm>
            <a:off x="0" y="-63048"/>
            <a:ext cx="4593020" cy="6976341"/>
          </a:xfrm>
          <a:prstGeom prst="flowChartDelay">
            <a:avLst/>
          </a:prstGeom>
          <a:gradFill flip="none" rotWithShape="1">
            <a:gsLst>
              <a:gs pos="0">
                <a:srgbClr val="006AAD">
                  <a:shade val="30000"/>
                  <a:satMod val="115000"/>
                </a:srgbClr>
              </a:gs>
              <a:gs pos="50000">
                <a:srgbClr val="006AAD">
                  <a:shade val="67500"/>
                  <a:satMod val="115000"/>
                </a:srgbClr>
              </a:gs>
              <a:gs pos="100000">
                <a:srgbClr val="006AAD">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Title 1">
            <a:extLst>
              <a:ext uri="{FF2B5EF4-FFF2-40B4-BE49-F238E27FC236}">
                <a16:creationId xmlns:a16="http://schemas.microsoft.com/office/drawing/2014/main" id="{9F218658-4071-EAC6-6D95-A4E2D32CAC74}"/>
              </a:ext>
            </a:extLst>
          </p:cNvPr>
          <p:cNvSpPr txBox="1">
            <a:spLocks/>
          </p:cNvSpPr>
          <p:nvPr/>
        </p:nvSpPr>
        <p:spPr>
          <a:xfrm>
            <a:off x="405299" y="2971362"/>
            <a:ext cx="3699410" cy="9075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5400" dirty="0">
                <a:solidFill>
                  <a:schemeClr val="bg1"/>
                </a:solidFill>
              </a:rPr>
              <a:t>Your Three Step Guide to Setting Boundaries at Work</a:t>
            </a:r>
            <a:endParaRPr kumimoji="0" lang="en-US" sz="3600" b="0" i="0" u="none" strike="noStrike" kern="1200" cap="none" spc="0" normalizeH="0" baseline="0" noProof="0" dirty="0">
              <a:ln>
                <a:noFill/>
              </a:ln>
              <a:solidFill>
                <a:schemeClr val="bg1"/>
              </a:solidFill>
              <a:effectLst/>
              <a:uLnTx/>
              <a:uFillTx/>
              <a:latin typeface="Sabon" panose="02020602060506020403" pitchFamily="18" charset="77"/>
              <a:ea typeface="+mj-ea"/>
              <a:cs typeface="+mj-cs"/>
            </a:endParaRPr>
          </a:p>
        </p:txBody>
      </p:sp>
      <p:pic>
        <p:nvPicPr>
          <p:cNvPr id="2" name="Picture 1" descr="Logo&#10;&#10;Description automatically generated">
            <a:extLst>
              <a:ext uri="{FF2B5EF4-FFF2-40B4-BE49-F238E27FC236}">
                <a16:creationId xmlns:a16="http://schemas.microsoft.com/office/drawing/2014/main" id="{5C1EA1DE-A474-46A0-2E4D-FA5702A21580}"/>
              </a:ext>
            </a:extLst>
          </p:cNvPr>
          <p:cNvPicPr>
            <a:picLocks noChangeAspect="1"/>
          </p:cNvPicPr>
          <p:nvPr/>
        </p:nvPicPr>
        <p:blipFill>
          <a:blip r:embed="rId4"/>
          <a:stretch>
            <a:fillRect/>
          </a:stretch>
        </p:blipFill>
        <p:spPr>
          <a:xfrm>
            <a:off x="9934413" y="5481911"/>
            <a:ext cx="1788629" cy="1010964"/>
          </a:xfrm>
          <a:prstGeom prst="rect">
            <a:avLst/>
          </a:prstGeom>
        </p:spPr>
      </p:pic>
    </p:spTree>
    <p:extLst>
      <p:ext uri="{BB962C8B-B14F-4D97-AF65-F5344CB8AC3E}">
        <p14:creationId xmlns:p14="http://schemas.microsoft.com/office/powerpoint/2010/main" val="2376202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B6FE58E1-C4EB-3F7C-6DE4-D2CD3FF1CBC6}"/>
              </a:ext>
            </a:extLst>
          </p:cNvPr>
          <p:cNvSpPr txBox="1"/>
          <p:nvPr/>
        </p:nvSpPr>
        <p:spPr>
          <a:xfrm>
            <a:off x="588936" y="2459504"/>
            <a:ext cx="2251128" cy="1938992"/>
          </a:xfrm>
          <a:prstGeom prst="rect">
            <a:avLst/>
          </a:prstGeom>
          <a:noFill/>
          <a:effectLst>
            <a:outerShdw blurRad="50800" dist="38100" algn="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rgbClr val="FDBC46"/>
                </a:solidFill>
                <a:effectLst/>
                <a:uLnTx/>
                <a:uFillTx/>
                <a:latin typeface="Sabon" panose="02020602060506020403" pitchFamily="18" charset="77"/>
                <a:ea typeface="+mn-ea"/>
                <a:cs typeface="+mn-cs"/>
              </a:rPr>
              <a:t>Title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rgbClr val="FDBC46"/>
                </a:solidFill>
                <a:effectLst/>
                <a:uLnTx/>
                <a:uFillTx/>
                <a:latin typeface="Sabon" panose="02020602060506020403" pitchFamily="18" charset="77"/>
                <a:ea typeface="+mn-ea"/>
                <a:cs typeface="+mn-cs"/>
              </a:rPr>
              <a:t>Here</a:t>
            </a:r>
            <a:endPar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Delay 35">
            <a:extLst>
              <a:ext uri="{FF2B5EF4-FFF2-40B4-BE49-F238E27FC236}">
                <a16:creationId xmlns:a16="http://schemas.microsoft.com/office/drawing/2014/main" id="{4BD32689-002B-CC8B-5F0A-75B863DB4610}"/>
              </a:ext>
            </a:extLst>
          </p:cNvPr>
          <p:cNvSpPr/>
          <p:nvPr/>
        </p:nvSpPr>
        <p:spPr>
          <a:xfrm>
            <a:off x="0" y="-63047"/>
            <a:ext cx="4593020" cy="6976341"/>
          </a:xfrm>
          <a:prstGeom prst="flowChartDelay">
            <a:avLst/>
          </a:prstGeom>
          <a:solidFill>
            <a:srgbClr val="FDB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DBA4A"/>
              </a:solidFill>
              <a:effectLst/>
              <a:uLnTx/>
              <a:uFillTx/>
              <a:latin typeface="Calibri" panose="020F0502020204030204"/>
              <a:ea typeface="+mn-ea"/>
              <a:cs typeface="+mn-cs"/>
            </a:endParaRPr>
          </a:p>
        </p:txBody>
      </p:sp>
      <p:sp>
        <p:nvSpPr>
          <p:cNvPr id="38" name="Title 1">
            <a:extLst>
              <a:ext uri="{FF2B5EF4-FFF2-40B4-BE49-F238E27FC236}">
                <a16:creationId xmlns:a16="http://schemas.microsoft.com/office/drawing/2014/main" id="{9F218658-4071-EAC6-6D95-A4E2D32CAC74}"/>
              </a:ext>
            </a:extLst>
          </p:cNvPr>
          <p:cNvSpPr txBox="1">
            <a:spLocks/>
          </p:cNvSpPr>
          <p:nvPr/>
        </p:nvSpPr>
        <p:spPr>
          <a:xfrm>
            <a:off x="405299" y="2971362"/>
            <a:ext cx="3699410" cy="9075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800" dirty="0"/>
              <a:t>Boundaries allow us to set the pace and tone of the conversation and mange expectations</a:t>
            </a:r>
            <a:endParaRPr kumimoji="0" lang="en-US" sz="4800" b="0" i="0" u="none" strike="noStrike" kern="1200" cap="none" spc="0" normalizeH="0" baseline="0" noProof="0" dirty="0">
              <a:ln>
                <a:noFill/>
              </a:ln>
              <a:solidFill>
                <a:prstClr val="white"/>
              </a:solidFill>
              <a:effectLst/>
              <a:uLnTx/>
              <a:uFillTx/>
              <a:latin typeface="Sabon" panose="02020602060506020403" pitchFamily="18" charset="77"/>
              <a:ea typeface="+mj-ea"/>
              <a:cs typeface="+mj-cs"/>
            </a:endParaRPr>
          </a:p>
        </p:txBody>
      </p:sp>
      <p:pic>
        <p:nvPicPr>
          <p:cNvPr id="2" name="Picture 1" descr="Logo&#10;&#10;Description automatically generated">
            <a:extLst>
              <a:ext uri="{FF2B5EF4-FFF2-40B4-BE49-F238E27FC236}">
                <a16:creationId xmlns:a16="http://schemas.microsoft.com/office/drawing/2014/main" id="{5C1EA1DE-A474-46A0-2E4D-FA5702A21580}"/>
              </a:ext>
            </a:extLst>
          </p:cNvPr>
          <p:cNvPicPr>
            <a:picLocks noChangeAspect="1"/>
          </p:cNvPicPr>
          <p:nvPr/>
        </p:nvPicPr>
        <p:blipFill>
          <a:blip r:embed="rId3"/>
          <a:stretch>
            <a:fillRect/>
          </a:stretch>
        </p:blipFill>
        <p:spPr>
          <a:xfrm>
            <a:off x="10061413" y="5799411"/>
            <a:ext cx="1788629" cy="1010964"/>
          </a:xfrm>
          <a:prstGeom prst="rect">
            <a:avLst/>
          </a:prstGeom>
        </p:spPr>
      </p:pic>
    </p:spTree>
    <p:extLst>
      <p:ext uri="{BB962C8B-B14F-4D97-AF65-F5344CB8AC3E}">
        <p14:creationId xmlns:p14="http://schemas.microsoft.com/office/powerpoint/2010/main" val="16828380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and person walking through a garden&#10;&#10;Description automatically generated with low confidence">
            <a:extLst>
              <a:ext uri="{FF2B5EF4-FFF2-40B4-BE49-F238E27FC236}">
                <a16:creationId xmlns:a16="http://schemas.microsoft.com/office/drawing/2014/main" id="{5ED2BEF8-256E-3116-B54E-755C0CBC8F5B}"/>
              </a:ext>
            </a:extLst>
          </p:cNvPr>
          <p:cNvPicPr>
            <a:picLocks noChangeAspect="1"/>
          </p:cNvPicPr>
          <p:nvPr/>
        </p:nvPicPr>
        <p:blipFill rotWithShape="1">
          <a:blip r:embed="rId3"/>
          <a:srcRect l="3386"/>
          <a:stretch/>
        </p:blipFill>
        <p:spPr>
          <a:xfrm>
            <a:off x="-11721" y="0"/>
            <a:ext cx="9946134" cy="6858000"/>
          </a:xfrm>
          <a:prstGeom prst="rect">
            <a:avLst/>
          </a:prstGeom>
        </p:spPr>
      </p:pic>
      <p:sp>
        <p:nvSpPr>
          <p:cNvPr id="36" name="Delay 35">
            <a:extLst>
              <a:ext uri="{FF2B5EF4-FFF2-40B4-BE49-F238E27FC236}">
                <a16:creationId xmlns:a16="http://schemas.microsoft.com/office/drawing/2014/main" id="{4BD32689-002B-CC8B-5F0A-75B863DB4610}"/>
              </a:ext>
            </a:extLst>
          </p:cNvPr>
          <p:cNvSpPr/>
          <p:nvPr/>
        </p:nvSpPr>
        <p:spPr>
          <a:xfrm flipH="1">
            <a:off x="7129217" y="-37885"/>
            <a:ext cx="5074403" cy="6895885"/>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Title 1">
            <a:extLst>
              <a:ext uri="{FF2B5EF4-FFF2-40B4-BE49-F238E27FC236}">
                <a16:creationId xmlns:a16="http://schemas.microsoft.com/office/drawing/2014/main" id="{9F218658-4071-EAC6-6D95-A4E2D32CAC74}"/>
              </a:ext>
            </a:extLst>
          </p:cNvPr>
          <p:cNvSpPr txBox="1">
            <a:spLocks/>
          </p:cNvSpPr>
          <p:nvPr/>
        </p:nvSpPr>
        <p:spPr>
          <a:xfrm>
            <a:off x="8023632" y="1036019"/>
            <a:ext cx="3699410" cy="35804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6000" b="1" i="1" dirty="0">
                <a:solidFill>
                  <a:srgbClr val="0C3B5E"/>
                </a:solidFill>
                <a:latin typeface="Sabon" panose="02020602060506020403" pitchFamily="18" charset="77"/>
              </a:rPr>
              <a:t>De-Escalation</a:t>
            </a:r>
            <a:endParaRPr kumimoji="0" lang="en-US" sz="6000" b="1" i="1" u="none" strike="noStrike" kern="1200" cap="none" spc="0" normalizeH="0" baseline="0" noProof="0" dirty="0">
              <a:ln>
                <a:noFill/>
              </a:ln>
              <a:solidFill>
                <a:srgbClr val="0C3B5E"/>
              </a:solidFill>
              <a:effectLst/>
              <a:uLnTx/>
              <a:uFillTx/>
              <a:latin typeface="Sabon" panose="02020602060506020403" pitchFamily="18" charset="77"/>
              <a:ea typeface="+mj-ea"/>
              <a:cs typeface="+mj-cs"/>
            </a:endParaRPr>
          </a:p>
        </p:txBody>
      </p:sp>
      <p:pic>
        <p:nvPicPr>
          <p:cNvPr id="41" name="Picture 40" descr="Logo&#10;&#10;Description automatically generated">
            <a:extLst>
              <a:ext uri="{FF2B5EF4-FFF2-40B4-BE49-F238E27FC236}">
                <a16:creationId xmlns:a16="http://schemas.microsoft.com/office/drawing/2014/main" id="{12E47433-7AA9-2448-2A7F-02AC434D6919}"/>
              </a:ext>
            </a:extLst>
          </p:cNvPr>
          <p:cNvPicPr>
            <a:picLocks noChangeAspect="1"/>
          </p:cNvPicPr>
          <p:nvPr/>
        </p:nvPicPr>
        <p:blipFill>
          <a:blip r:embed="rId4"/>
          <a:stretch>
            <a:fillRect/>
          </a:stretch>
        </p:blipFill>
        <p:spPr>
          <a:xfrm>
            <a:off x="9934413" y="5481911"/>
            <a:ext cx="1788629" cy="1010964"/>
          </a:xfrm>
          <a:prstGeom prst="rect">
            <a:avLst/>
          </a:prstGeom>
        </p:spPr>
      </p:pic>
    </p:spTree>
    <p:extLst>
      <p:ext uri="{BB962C8B-B14F-4D97-AF65-F5344CB8AC3E}">
        <p14:creationId xmlns:p14="http://schemas.microsoft.com/office/powerpoint/2010/main" val="595177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2D720E-8207-220E-E301-7D3BDF7F379E}"/>
              </a:ext>
            </a:extLst>
          </p:cNvPr>
          <p:cNvSpPr>
            <a:spLocks noGrp="1"/>
          </p:cNvSpPr>
          <p:nvPr>
            <p:ph idx="1"/>
          </p:nvPr>
        </p:nvSpPr>
        <p:spPr/>
        <p:txBody>
          <a:bodyPr>
            <a:normAutofit/>
          </a:body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4400" b="1" i="0" u="none" strike="noStrike" kern="1200" cap="none" spc="0" normalizeH="0" baseline="0" noProof="0" dirty="0">
                <a:ln>
                  <a:noFill/>
                </a:ln>
                <a:solidFill>
                  <a:prstClr val="black"/>
                </a:solidFill>
                <a:effectLst/>
                <a:highlight>
                  <a:srgbClr val="FFFFFF"/>
                </a:highlight>
                <a:uLnTx/>
                <a:uFillTx/>
                <a:latin typeface="Tahoma" panose="020B0604030504040204" pitchFamily="34" charset="0"/>
                <a:ea typeface="Tahoma" panose="020B0604030504040204" pitchFamily="34" charset="0"/>
                <a:cs typeface="Tahoma" panose="020B0604030504040204" pitchFamily="34" charset="0"/>
              </a:rPr>
              <a:t>1.Vengeance</a:t>
            </a:r>
          </a:p>
          <a:p>
            <a:pPr marL="0" marR="0" lvl="0" indent="0" algn="l" defTabSz="914400" rtl="0" eaLnBrk="1" fontAlgn="auto" latinLnBrk="0" hangingPunct="1">
              <a:lnSpc>
                <a:spcPct val="90000"/>
              </a:lnSpc>
              <a:spcBef>
                <a:spcPts val="1000"/>
              </a:spcBef>
              <a:spcAft>
                <a:spcPts val="0"/>
              </a:spcAft>
              <a:buClrTx/>
              <a:buSzTx/>
              <a:buNone/>
              <a:tabLst/>
              <a:defRPr/>
            </a:pPr>
            <a:r>
              <a:rPr lang="en-US" sz="4400" b="1" dirty="0">
                <a:solidFill>
                  <a:prstClr val="black"/>
                </a:solidFill>
                <a:highlight>
                  <a:srgbClr val="FFFFFF"/>
                </a:highlight>
                <a:latin typeface="Tahoma" panose="020B0604030504040204" pitchFamily="34" charset="0"/>
                <a:ea typeface="Tahoma" panose="020B0604030504040204" pitchFamily="34" charset="0"/>
                <a:cs typeface="Tahoma" panose="020B0604030504040204" pitchFamily="34" charset="0"/>
              </a:rPr>
              <a:t>2.</a:t>
            </a:r>
            <a:r>
              <a:rPr kumimoji="0" lang="en-US" sz="4400" b="1" i="0" u="none" strike="noStrike" kern="1200" cap="none" spc="0" normalizeH="0" baseline="0" noProof="0" dirty="0">
                <a:ln>
                  <a:noFill/>
                </a:ln>
                <a:solidFill>
                  <a:prstClr val="black"/>
                </a:solidFill>
                <a:effectLst/>
                <a:highlight>
                  <a:srgbClr val="FFFFFF"/>
                </a:highlight>
                <a:uLnTx/>
                <a:uFillTx/>
                <a:latin typeface="Tahoma" panose="020B0604030504040204" pitchFamily="34" charset="0"/>
                <a:ea typeface="Tahoma" panose="020B0604030504040204" pitchFamily="34" charset="0"/>
                <a:cs typeface="Tahoma" panose="020B0604030504040204" pitchFamily="34" charset="0"/>
              </a:rPr>
              <a:t>Vindication</a:t>
            </a:r>
          </a:p>
          <a:p>
            <a:pPr marL="0" marR="0" lvl="0" indent="0" algn="l" defTabSz="914400" rtl="0" eaLnBrk="1" fontAlgn="auto" latinLnBrk="0" hangingPunct="1">
              <a:lnSpc>
                <a:spcPct val="90000"/>
              </a:lnSpc>
              <a:spcBef>
                <a:spcPts val="1000"/>
              </a:spcBef>
              <a:spcAft>
                <a:spcPts val="0"/>
              </a:spcAft>
              <a:buClrTx/>
              <a:buSzTx/>
              <a:buNone/>
              <a:tabLst/>
              <a:defRPr/>
            </a:pPr>
            <a:r>
              <a:rPr lang="en-US" sz="4400" b="1" dirty="0">
                <a:solidFill>
                  <a:prstClr val="black"/>
                </a:solidFill>
                <a:highlight>
                  <a:srgbClr val="FFFFFF"/>
                </a:highlight>
                <a:latin typeface="Tahoma" panose="020B0604030504040204" pitchFamily="34" charset="0"/>
                <a:ea typeface="Tahoma" panose="020B0604030504040204" pitchFamily="34" charset="0"/>
                <a:cs typeface="Tahoma" panose="020B0604030504040204" pitchFamily="34" charset="0"/>
              </a:rPr>
              <a:t>3. </a:t>
            </a:r>
            <a:r>
              <a:rPr kumimoji="0" lang="en-US" sz="4400" b="1" i="0" u="none" strike="noStrike" kern="1200" cap="none" spc="0" normalizeH="0" baseline="0" noProof="0" dirty="0">
                <a:ln>
                  <a:noFill/>
                </a:ln>
                <a:solidFill>
                  <a:prstClr val="black"/>
                </a:solidFill>
                <a:effectLst/>
                <a:highlight>
                  <a:srgbClr val="FFFFFF"/>
                </a:highlight>
                <a:uLnTx/>
                <a:uFillTx/>
                <a:latin typeface="Tahoma" panose="020B0604030504040204" pitchFamily="34" charset="0"/>
                <a:ea typeface="Tahoma" panose="020B0604030504040204" pitchFamily="34" charset="0"/>
                <a:cs typeface="Tahoma" panose="020B0604030504040204" pitchFamily="34" charset="0"/>
              </a:rPr>
              <a:t>Validation</a:t>
            </a:r>
          </a:p>
          <a:p>
            <a:pPr marL="0" marR="0" lvl="0" indent="0" algn="l" defTabSz="914400" rtl="0" eaLnBrk="1" fontAlgn="auto" latinLnBrk="0" hangingPunct="1">
              <a:lnSpc>
                <a:spcPct val="90000"/>
              </a:lnSpc>
              <a:spcBef>
                <a:spcPts val="1000"/>
              </a:spcBef>
              <a:spcAft>
                <a:spcPts val="0"/>
              </a:spcAft>
              <a:buClrTx/>
              <a:buSzTx/>
              <a:buNone/>
              <a:tabLst/>
              <a:defRPr/>
            </a:pPr>
            <a:r>
              <a:rPr lang="en-US" sz="4400" b="1" dirty="0">
                <a:solidFill>
                  <a:prstClr val="black"/>
                </a:solidFill>
                <a:highlight>
                  <a:srgbClr val="FFFFFF"/>
                </a:highlight>
                <a:latin typeface="Tahoma" panose="020B0604030504040204" pitchFamily="34" charset="0"/>
                <a:ea typeface="Tahoma" panose="020B0604030504040204" pitchFamily="34" charset="0"/>
                <a:cs typeface="Tahoma" panose="020B0604030504040204" pitchFamily="34" charset="0"/>
              </a:rPr>
              <a:t>4.</a:t>
            </a:r>
            <a:r>
              <a:rPr kumimoji="0" lang="en-US" sz="4400" b="1" i="0" u="none" strike="noStrike" kern="1200" cap="none" spc="0" normalizeH="0" baseline="0" noProof="0" dirty="0">
                <a:ln>
                  <a:noFill/>
                </a:ln>
                <a:solidFill>
                  <a:prstClr val="black"/>
                </a:solidFill>
                <a:effectLst/>
                <a:highlight>
                  <a:srgbClr val="FFFFFF"/>
                </a:highlight>
                <a:uLnTx/>
                <a:uFillTx/>
                <a:latin typeface="Tahoma" panose="020B0604030504040204" pitchFamily="34" charset="0"/>
                <a:ea typeface="Tahoma" panose="020B0604030504040204" pitchFamily="34" charset="0"/>
                <a:cs typeface="Tahoma" panose="020B0604030504040204" pitchFamily="34" charset="0"/>
              </a:rPr>
              <a:t>The Need to Be Heard</a:t>
            </a:r>
          </a:p>
          <a:p>
            <a:pPr marL="0" marR="0" lvl="0" indent="0" algn="l" defTabSz="914400" rtl="0" eaLnBrk="1" fontAlgn="auto" latinLnBrk="0" hangingPunct="1">
              <a:lnSpc>
                <a:spcPct val="90000"/>
              </a:lnSpc>
              <a:spcBef>
                <a:spcPts val="1000"/>
              </a:spcBef>
              <a:spcAft>
                <a:spcPts val="0"/>
              </a:spcAft>
              <a:buClrTx/>
              <a:buSzTx/>
              <a:buNone/>
              <a:tabLst/>
              <a:defRPr/>
            </a:pPr>
            <a:r>
              <a:rPr lang="en-US" sz="4400" b="1" dirty="0">
                <a:solidFill>
                  <a:prstClr val="black"/>
                </a:solidFill>
                <a:highlight>
                  <a:srgbClr val="FFFFFF"/>
                </a:highlight>
                <a:latin typeface="Tahoma" panose="020B0604030504040204" pitchFamily="34" charset="0"/>
                <a:ea typeface="Tahoma" panose="020B0604030504040204" pitchFamily="34" charset="0"/>
                <a:cs typeface="Tahoma" panose="020B0604030504040204" pitchFamily="34" charset="0"/>
              </a:rPr>
              <a:t>5.</a:t>
            </a:r>
            <a:r>
              <a:rPr kumimoji="0" lang="en-US" sz="4400" b="1" i="0" u="none" strike="noStrike" kern="1200" cap="none" spc="0" normalizeH="0" baseline="0" noProof="0" dirty="0">
                <a:ln>
                  <a:noFill/>
                </a:ln>
                <a:solidFill>
                  <a:prstClr val="black"/>
                </a:solidFill>
                <a:effectLst/>
                <a:highlight>
                  <a:srgbClr val="FFFFFF"/>
                </a:highlight>
                <a:uLnTx/>
                <a:uFillTx/>
                <a:latin typeface="Tahoma" panose="020B0604030504040204" pitchFamily="34" charset="0"/>
                <a:ea typeface="Tahoma" panose="020B0604030504040204" pitchFamily="34" charset="0"/>
                <a:cs typeface="Tahoma" panose="020B0604030504040204" pitchFamily="34" charset="0"/>
              </a:rPr>
              <a:t>The Need to Create Meaning</a:t>
            </a:r>
          </a:p>
          <a:p>
            <a:pPr marL="0" marR="0" lvl="0" indent="0" algn="l" defTabSz="914400" rtl="0" eaLnBrk="1" fontAlgn="auto" latinLnBrk="0" hangingPunct="1">
              <a:lnSpc>
                <a:spcPct val="90000"/>
              </a:lnSpc>
              <a:spcBef>
                <a:spcPts val="1000"/>
              </a:spcBef>
              <a:spcAft>
                <a:spcPts val="0"/>
              </a:spcAft>
              <a:buClrTx/>
              <a:buSzTx/>
              <a:buNone/>
              <a:tabLst/>
              <a:defRPr/>
            </a:pPr>
            <a:r>
              <a:rPr lang="en-US" sz="4400" b="1" dirty="0">
                <a:solidFill>
                  <a:prstClr val="black"/>
                </a:solidFill>
                <a:highlight>
                  <a:srgbClr val="FFFFFF"/>
                </a:highlight>
                <a:latin typeface="Tahoma" panose="020B0604030504040204" pitchFamily="34" charset="0"/>
                <a:ea typeface="Tahoma" panose="020B0604030504040204" pitchFamily="34" charset="0"/>
                <a:cs typeface="Tahoma" panose="020B0604030504040204" pitchFamily="34" charset="0"/>
              </a:rPr>
              <a:t>6.</a:t>
            </a:r>
            <a:r>
              <a:rPr kumimoji="0" lang="en-US" sz="4400" b="1" i="0" u="none" strike="noStrike" kern="1200" cap="none" spc="0" normalizeH="0" baseline="0" noProof="0" dirty="0">
                <a:ln>
                  <a:noFill/>
                </a:ln>
                <a:solidFill>
                  <a:prstClr val="black"/>
                </a:solidFill>
                <a:effectLst/>
                <a:highlight>
                  <a:srgbClr val="FFFFFF"/>
                </a:highlight>
                <a:uLnTx/>
                <a:uFillTx/>
                <a:latin typeface="Tahoma" panose="020B0604030504040204" pitchFamily="34" charset="0"/>
                <a:ea typeface="Tahoma" panose="020B0604030504040204" pitchFamily="34" charset="0"/>
                <a:cs typeface="Tahoma" panose="020B0604030504040204" pitchFamily="34" charset="0"/>
              </a:rPr>
              <a:t> The Need for Safety</a:t>
            </a:r>
            <a:endParaRPr kumimoji="0" lang="en-US" sz="4400" b="0" i="0" u="none" strike="noStrike" kern="1200" cap="none" spc="0" normalizeH="0" baseline="0" noProof="0" dirty="0">
              <a:ln>
                <a:noFill/>
              </a:ln>
              <a:solidFill>
                <a:prstClr val="black"/>
              </a:solidFill>
              <a:effectLst/>
              <a:highlight>
                <a:srgbClr val="FFFFFF"/>
              </a:highligh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C7655BF6-B882-FCE3-F4F5-CC0F11400280}"/>
              </a:ext>
            </a:extLst>
          </p:cNvPr>
          <p:cNvSpPr txBox="1"/>
          <p:nvPr/>
        </p:nvSpPr>
        <p:spPr>
          <a:xfrm>
            <a:off x="838200" y="384335"/>
            <a:ext cx="10515599"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highlight>
                  <a:srgbClr val="FFFFFF"/>
                </a:highlight>
                <a:uLnTx/>
                <a:uFillTx/>
                <a:latin typeface="Literata"/>
                <a:ea typeface="+mj-ea"/>
                <a:cs typeface="+mj-cs"/>
              </a:rPr>
              <a:t>The Six Needs of Anger</a:t>
            </a:r>
            <a:endParaRPr kumimoji="0" lang="en-US" sz="6600" b="0" i="0" u="none" strike="noStrike" kern="1200" cap="none" spc="0" normalizeH="0" baseline="0" noProof="0" dirty="0">
              <a:ln>
                <a:noFill/>
              </a:ln>
              <a:solidFill>
                <a:srgbClr val="0C3B5E"/>
              </a:solidFill>
              <a:effectLst/>
              <a:uLnTx/>
              <a:uFillTx/>
              <a:latin typeface="Calibri" panose="020F0502020204030204"/>
              <a:ea typeface="+mn-ea"/>
              <a:cs typeface="+mn-cs"/>
            </a:endParaRPr>
          </a:p>
        </p:txBody>
      </p:sp>
      <p:pic>
        <p:nvPicPr>
          <p:cNvPr id="2" name="Picture 1" descr="Logo&#10;&#10;Description automatically generated">
            <a:extLst>
              <a:ext uri="{FF2B5EF4-FFF2-40B4-BE49-F238E27FC236}">
                <a16:creationId xmlns:a16="http://schemas.microsoft.com/office/drawing/2014/main" id="{33AA4461-A4CB-435F-8E31-AAD0123E1200}"/>
              </a:ext>
            </a:extLst>
          </p:cNvPr>
          <p:cNvPicPr>
            <a:picLocks noChangeAspect="1"/>
          </p:cNvPicPr>
          <p:nvPr/>
        </p:nvPicPr>
        <p:blipFill>
          <a:blip r:embed="rId3"/>
          <a:stretch>
            <a:fillRect/>
          </a:stretch>
        </p:blipFill>
        <p:spPr>
          <a:xfrm>
            <a:off x="9934413" y="5481911"/>
            <a:ext cx="1788629" cy="1010964"/>
          </a:xfrm>
          <a:prstGeom prst="rect">
            <a:avLst/>
          </a:prstGeom>
        </p:spPr>
      </p:pic>
    </p:spTree>
    <p:extLst>
      <p:ext uri="{BB962C8B-B14F-4D97-AF65-F5344CB8AC3E}">
        <p14:creationId xmlns:p14="http://schemas.microsoft.com/office/powerpoint/2010/main" val="153508282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14282</TotalTime>
  <Words>3123</Words>
  <Application>Microsoft Office PowerPoint</Application>
  <PresentationFormat>Widescreen</PresentationFormat>
  <Paragraphs>219</Paragraphs>
  <Slides>19</Slides>
  <Notes>19</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19</vt:i4>
      </vt:variant>
    </vt:vector>
  </HeadingPairs>
  <TitlesOfParts>
    <vt:vector size="39" baseType="lpstr">
      <vt:lpstr>Aptos</vt:lpstr>
      <vt:lpstr>Aptos Display</vt:lpstr>
      <vt:lpstr>Arial</vt:lpstr>
      <vt:lpstr>Barlow</vt:lpstr>
      <vt:lpstr>Calibri</vt:lpstr>
      <vt:lpstr>Calibri Light</vt:lpstr>
      <vt:lpstr>Helvetica</vt:lpstr>
      <vt:lpstr>Indeed Sans</vt:lpstr>
      <vt:lpstr>inherit</vt:lpstr>
      <vt:lpstr>Literata</vt:lpstr>
      <vt:lpstr>Muli</vt:lpstr>
      <vt:lpstr>Open Sans</vt:lpstr>
      <vt:lpstr>Proxima Nova Regular</vt:lpstr>
      <vt:lpstr>Sabon</vt:lpstr>
      <vt:lpstr>Tahoma</vt:lpstr>
      <vt:lpstr>Times New Roman</vt:lpstr>
      <vt:lpstr>Trade Gothic</vt:lpstr>
      <vt:lpstr>Trade Gothic Bold No. 2</vt:lpstr>
      <vt:lpstr>TradeGothic</vt:lpstr>
      <vt:lpstr>1_Office Theme</vt:lpstr>
      <vt:lpstr>   De-Escalation and Setting Boundaries A Practical Guide to keeping your cool and helping those we serve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Ways to De-Escalate</vt:lpstr>
      <vt:lpstr>PowerPoint Presentation</vt:lpstr>
      <vt:lpstr>PowerPoint Presentation</vt:lpstr>
      <vt:lpstr>PowerPoint Presentation</vt:lpstr>
      <vt:lpstr>PowerPoint Presentation</vt:lpstr>
      <vt:lpstr>Thank You!</vt:lpstr>
      <vt:lpstr>Sources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Brian Payton</dc:creator>
  <cp:lastModifiedBy>Brian Payton</cp:lastModifiedBy>
  <cp:revision>4</cp:revision>
  <cp:lastPrinted>2024-09-18T22:34:42Z</cp:lastPrinted>
  <dcterms:created xsi:type="dcterms:W3CDTF">2024-08-23T22:22:08Z</dcterms:created>
  <dcterms:modified xsi:type="dcterms:W3CDTF">2024-09-30T17:31:00Z</dcterms:modified>
</cp:coreProperties>
</file>