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2"/>
  </p:notesMasterIdLst>
  <p:sldIdLst>
    <p:sldId id="276" r:id="rId3"/>
    <p:sldId id="481" r:id="rId4"/>
    <p:sldId id="486" r:id="rId5"/>
    <p:sldId id="475" r:id="rId6"/>
    <p:sldId id="474" r:id="rId7"/>
    <p:sldId id="482" r:id="rId8"/>
    <p:sldId id="487" r:id="rId9"/>
    <p:sldId id="471" r:id="rId10"/>
    <p:sldId id="478" r:id="rId11"/>
    <p:sldId id="479" r:id="rId12"/>
    <p:sldId id="477" r:id="rId13"/>
    <p:sldId id="480" r:id="rId14"/>
    <p:sldId id="473" r:id="rId15"/>
    <p:sldId id="476" r:id="rId16"/>
    <p:sldId id="452" r:id="rId17"/>
    <p:sldId id="484" r:id="rId18"/>
    <p:sldId id="454" r:id="rId19"/>
    <p:sldId id="488" r:id="rId20"/>
    <p:sldId id="303" r:id="rId21"/>
  </p:sldIdLst>
  <p:sldSz cx="9144000" cy="6858000" type="screen4x3"/>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F5050"/>
    <a:srgbClr val="CDBF57"/>
    <a:srgbClr val="FFFF00"/>
    <a:srgbClr val="FF99FF"/>
    <a:srgbClr val="FF99CC"/>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93991" autoAdjust="0"/>
  </p:normalViewPr>
  <p:slideViewPr>
    <p:cSldViewPr>
      <p:cViewPr varScale="1">
        <p:scale>
          <a:sx n="118" d="100"/>
          <a:sy n="118" d="100"/>
        </p:scale>
        <p:origin x="1440" y="90"/>
      </p:cViewPr>
      <p:guideLst>
        <p:guide orient="horz" pos="2160"/>
        <p:guide pos="2880"/>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87" tIns="46244" rIns="92487" bIns="46244" rtlCol="0"/>
          <a:lstStyle>
            <a:lvl1pPr algn="l">
              <a:defRPr sz="1200"/>
            </a:lvl1pPr>
          </a:lstStyle>
          <a:p>
            <a:endParaRPr lang="en-US"/>
          </a:p>
        </p:txBody>
      </p:sp>
      <p:sp>
        <p:nvSpPr>
          <p:cNvPr id="3" name="Date Placeholder 2"/>
          <p:cNvSpPr>
            <a:spLocks noGrp="1"/>
          </p:cNvSpPr>
          <p:nvPr>
            <p:ph type="dt" idx="1"/>
          </p:nvPr>
        </p:nvSpPr>
        <p:spPr>
          <a:xfrm>
            <a:off x="3936768" y="0"/>
            <a:ext cx="3011699" cy="461804"/>
          </a:xfrm>
          <a:prstGeom prst="rect">
            <a:avLst/>
          </a:prstGeom>
        </p:spPr>
        <p:txBody>
          <a:bodyPr vert="horz" lIns="92487" tIns="46244" rIns="92487" bIns="46244" rtlCol="0"/>
          <a:lstStyle>
            <a:lvl1pPr algn="r">
              <a:defRPr sz="1200"/>
            </a:lvl1pPr>
          </a:lstStyle>
          <a:p>
            <a:fld id="{E83EB1EE-B96B-4F04-BE40-07F4E705BC83}" type="datetimeFigureOut">
              <a:rPr lang="en-US" smtClean="0"/>
              <a:pPr/>
              <a:t>10/1/2024</a:t>
            </a:fld>
            <a:endParaRPr lang="en-US"/>
          </a:p>
        </p:txBody>
      </p:sp>
      <p:sp>
        <p:nvSpPr>
          <p:cNvPr id="4" name="Slide Image Placeholder 3"/>
          <p:cNvSpPr>
            <a:spLocks noGrp="1" noRot="1" noChangeAspect="1"/>
          </p:cNvSpPr>
          <p:nvPr>
            <p:ph type="sldImg" idx="2"/>
          </p:nvPr>
        </p:nvSpPr>
        <p:spPr>
          <a:xfrm>
            <a:off x="1166813" y="692150"/>
            <a:ext cx="4616450" cy="3463925"/>
          </a:xfrm>
          <a:prstGeom prst="rect">
            <a:avLst/>
          </a:prstGeom>
          <a:noFill/>
          <a:ln w="12700">
            <a:solidFill>
              <a:prstClr val="black"/>
            </a:solidFill>
          </a:ln>
        </p:spPr>
        <p:txBody>
          <a:bodyPr vert="horz" lIns="92487" tIns="46244" rIns="92487" bIns="46244" rtlCol="0" anchor="ctr"/>
          <a:lstStyle/>
          <a:p>
            <a:endParaRPr lang="en-US"/>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87" tIns="46244" rIns="92487" bIns="4624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1804"/>
          </a:xfrm>
          <a:prstGeom prst="rect">
            <a:avLst/>
          </a:prstGeom>
        </p:spPr>
        <p:txBody>
          <a:bodyPr vert="horz" lIns="92487" tIns="46244" rIns="92487" bIns="46244"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1804"/>
          </a:xfrm>
          <a:prstGeom prst="rect">
            <a:avLst/>
          </a:prstGeom>
        </p:spPr>
        <p:txBody>
          <a:bodyPr vert="horz" lIns="92487" tIns="46244" rIns="92487" bIns="46244" rtlCol="0" anchor="b"/>
          <a:lstStyle>
            <a:lvl1pPr algn="r">
              <a:defRPr sz="1200"/>
            </a:lvl1pPr>
          </a:lstStyle>
          <a:p>
            <a:fld id="{6CAF13AF-52A8-4C5E-B91B-18B0E279545A}" type="slidenum">
              <a:rPr lang="en-US" smtClean="0"/>
              <a:pPr/>
              <a:t>‹#›</a:t>
            </a:fld>
            <a:endParaRPr lang="en-US"/>
          </a:p>
        </p:txBody>
      </p:sp>
    </p:spTree>
    <p:extLst>
      <p:ext uri="{BB962C8B-B14F-4D97-AF65-F5344CB8AC3E}">
        <p14:creationId xmlns:p14="http://schemas.microsoft.com/office/powerpoint/2010/main" val="10663150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AF13AF-52A8-4C5E-B91B-18B0E279545A}" type="slidenum">
              <a:rPr lang="en-US" smtClean="0"/>
              <a:pPr/>
              <a:t>1</a:t>
            </a:fld>
            <a:endParaRPr lang="en-US"/>
          </a:p>
        </p:txBody>
      </p:sp>
    </p:spTree>
    <p:extLst>
      <p:ext uri="{BB962C8B-B14F-4D97-AF65-F5344CB8AC3E}">
        <p14:creationId xmlns:p14="http://schemas.microsoft.com/office/powerpoint/2010/main" val="37240569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AF13AF-52A8-4C5E-B91B-18B0E279545A}" type="slidenum">
              <a:rPr lang="en-US" smtClean="0"/>
              <a:pPr/>
              <a:t>10</a:t>
            </a:fld>
            <a:endParaRPr lang="en-US"/>
          </a:p>
        </p:txBody>
      </p:sp>
    </p:spTree>
    <p:extLst>
      <p:ext uri="{BB962C8B-B14F-4D97-AF65-F5344CB8AC3E}">
        <p14:creationId xmlns:p14="http://schemas.microsoft.com/office/powerpoint/2010/main" val="4271211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AF13AF-52A8-4C5E-B91B-18B0E279545A}" type="slidenum">
              <a:rPr lang="en-US" smtClean="0"/>
              <a:pPr/>
              <a:t>11</a:t>
            </a:fld>
            <a:endParaRPr lang="en-US"/>
          </a:p>
        </p:txBody>
      </p:sp>
    </p:spTree>
    <p:extLst>
      <p:ext uri="{BB962C8B-B14F-4D97-AF65-F5344CB8AC3E}">
        <p14:creationId xmlns:p14="http://schemas.microsoft.com/office/powerpoint/2010/main" val="32371138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AF13AF-52A8-4C5E-B91B-18B0E279545A}" type="slidenum">
              <a:rPr lang="en-US" smtClean="0"/>
              <a:pPr/>
              <a:t>12</a:t>
            </a:fld>
            <a:endParaRPr lang="en-US"/>
          </a:p>
        </p:txBody>
      </p:sp>
    </p:spTree>
    <p:extLst>
      <p:ext uri="{BB962C8B-B14F-4D97-AF65-F5344CB8AC3E}">
        <p14:creationId xmlns:p14="http://schemas.microsoft.com/office/powerpoint/2010/main" val="39591062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AF13AF-52A8-4C5E-B91B-18B0E279545A}" type="slidenum">
              <a:rPr lang="en-US" smtClean="0"/>
              <a:pPr/>
              <a:t>13</a:t>
            </a:fld>
            <a:endParaRPr lang="en-US"/>
          </a:p>
        </p:txBody>
      </p:sp>
    </p:spTree>
    <p:extLst>
      <p:ext uri="{BB962C8B-B14F-4D97-AF65-F5344CB8AC3E}">
        <p14:creationId xmlns:p14="http://schemas.microsoft.com/office/powerpoint/2010/main" val="34757622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F30463-D751-4769-BB0F-3A873373DC1F}" type="slidenum">
              <a:rPr lang="en-US" smtClean="0"/>
              <a:t>14</a:t>
            </a:fld>
            <a:endParaRPr lang="en-US"/>
          </a:p>
        </p:txBody>
      </p:sp>
    </p:spTree>
    <p:extLst>
      <p:ext uri="{BB962C8B-B14F-4D97-AF65-F5344CB8AC3E}">
        <p14:creationId xmlns:p14="http://schemas.microsoft.com/office/powerpoint/2010/main" val="18124287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AF13AF-52A8-4C5E-B91B-18B0E279545A}" type="slidenum">
              <a:rPr lang="en-US" smtClean="0"/>
              <a:pPr/>
              <a:t>15</a:t>
            </a:fld>
            <a:endParaRPr lang="en-US"/>
          </a:p>
        </p:txBody>
      </p:sp>
    </p:spTree>
    <p:extLst>
      <p:ext uri="{BB962C8B-B14F-4D97-AF65-F5344CB8AC3E}">
        <p14:creationId xmlns:p14="http://schemas.microsoft.com/office/powerpoint/2010/main" val="9392322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AF13AF-52A8-4C5E-B91B-18B0E279545A}" type="slidenum">
              <a:rPr lang="en-US" smtClean="0"/>
              <a:pPr/>
              <a:t>16</a:t>
            </a:fld>
            <a:endParaRPr lang="en-US"/>
          </a:p>
        </p:txBody>
      </p:sp>
    </p:spTree>
    <p:extLst>
      <p:ext uri="{BB962C8B-B14F-4D97-AF65-F5344CB8AC3E}">
        <p14:creationId xmlns:p14="http://schemas.microsoft.com/office/powerpoint/2010/main" val="10385802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AF13AF-52A8-4C5E-B91B-18B0E279545A}" type="slidenum">
              <a:rPr lang="en-US" smtClean="0"/>
              <a:pPr/>
              <a:t>17</a:t>
            </a:fld>
            <a:endParaRPr lang="en-US"/>
          </a:p>
        </p:txBody>
      </p:sp>
    </p:spTree>
    <p:extLst>
      <p:ext uri="{BB962C8B-B14F-4D97-AF65-F5344CB8AC3E}">
        <p14:creationId xmlns:p14="http://schemas.microsoft.com/office/powerpoint/2010/main" val="17817077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AF13AF-52A8-4C5E-B91B-18B0E279545A}" type="slidenum">
              <a:rPr lang="en-US" smtClean="0"/>
              <a:pPr/>
              <a:t>18</a:t>
            </a:fld>
            <a:endParaRPr lang="en-US"/>
          </a:p>
        </p:txBody>
      </p:sp>
    </p:spTree>
    <p:extLst>
      <p:ext uri="{BB962C8B-B14F-4D97-AF65-F5344CB8AC3E}">
        <p14:creationId xmlns:p14="http://schemas.microsoft.com/office/powerpoint/2010/main" val="42178232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F30463-D751-4769-BB0F-3A873373DC1F}" type="slidenum">
              <a:rPr lang="en-US" smtClean="0"/>
              <a:t>19</a:t>
            </a:fld>
            <a:endParaRPr lang="en-US"/>
          </a:p>
        </p:txBody>
      </p:sp>
    </p:spTree>
    <p:extLst>
      <p:ext uri="{BB962C8B-B14F-4D97-AF65-F5344CB8AC3E}">
        <p14:creationId xmlns:p14="http://schemas.microsoft.com/office/powerpoint/2010/main" val="2763673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AF13AF-52A8-4C5E-B91B-18B0E279545A}" type="slidenum">
              <a:rPr lang="en-US" smtClean="0"/>
              <a:pPr/>
              <a:t>2</a:t>
            </a:fld>
            <a:endParaRPr lang="en-US"/>
          </a:p>
        </p:txBody>
      </p:sp>
    </p:spTree>
    <p:extLst>
      <p:ext uri="{BB962C8B-B14F-4D97-AF65-F5344CB8AC3E}">
        <p14:creationId xmlns:p14="http://schemas.microsoft.com/office/powerpoint/2010/main" val="323164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AF13AF-52A8-4C5E-B91B-18B0E279545A}" type="slidenum">
              <a:rPr lang="en-US" smtClean="0"/>
              <a:pPr/>
              <a:t>3</a:t>
            </a:fld>
            <a:endParaRPr lang="en-US"/>
          </a:p>
        </p:txBody>
      </p:sp>
    </p:spTree>
    <p:extLst>
      <p:ext uri="{BB962C8B-B14F-4D97-AF65-F5344CB8AC3E}">
        <p14:creationId xmlns:p14="http://schemas.microsoft.com/office/powerpoint/2010/main" val="37263790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AF13AF-52A8-4C5E-B91B-18B0E279545A}" type="slidenum">
              <a:rPr lang="en-US" smtClean="0"/>
              <a:pPr/>
              <a:t>4</a:t>
            </a:fld>
            <a:endParaRPr lang="en-US"/>
          </a:p>
        </p:txBody>
      </p:sp>
    </p:spTree>
    <p:extLst>
      <p:ext uri="{BB962C8B-B14F-4D97-AF65-F5344CB8AC3E}">
        <p14:creationId xmlns:p14="http://schemas.microsoft.com/office/powerpoint/2010/main" val="8493159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AF13AF-52A8-4C5E-B91B-18B0E279545A}" type="slidenum">
              <a:rPr lang="en-US" smtClean="0"/>
              <a:pPr/>
              <a:t>5</a:t>
            </a:fld>
            <a:endParaRPr lang="en-US"/>
          </a:p>
        </p:txBody>
      </p:sp>
    </p:spTree>
    <p:extLst>
      <p:ext uri="{BB962C8B-B14F-4D97-AF65-F5344CB8AC3E}">
        <p14:creationId xmlns:p14="http://schemas.microsoft.com/office/powerpoint/2010/main" val="13002825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AF13AF-52A8-4C5E-B91B-18B0E279545A}" type="slidenum">
              <a:rPr lang="en-US" smtClean="0"/>
              <a:pPr/>
              <a:t>6</a:t>
            </a:fld>
            <a:endParaRPr lang="en-US"/>
          </a:p>
        </p:txBody>
      </p:sp>
    </p:spTree>
    <p:extLst>
      <p:ext uri="{BB962C8B-B14F-4D97-AF65-F5344CB8AC3E}">
        <p14:creationId xmlns:p14="http://schemas.microsoft.com/office/powerpoint/2010/main" val="411889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AF13AF-52A8-4C5E-B91B-18B0E279545A}" type="slidenum">
              <a:rPr lang="en-US" smtClean="0"/>
              <a:pPr/>
              <a:t>7</a:t>
            </a:fld>
            <a:endParaRPr lang="en-US"/>
          </a:p>
        </p:txBody>
      </p:sp>
    </p:spTree>
    <p:extLst>
      <p:ext uri="{BB962C8B-B14F-4D97-AF65-F5344CB8AC3E}">
        <p14:creationId xmlns:p14="http://schemas.microsoft.com/office/powerpoint/2010/main" val="18937172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AF13AF-52A8-4C5E-B91B-18B0E279545A}" type="slidenum">
              <a:rPr lang="en-US" smtClean="0"/>
              <a:pPr/>
              <a:t>8</a:t>
            </a:fld>
            <a:endParaRPr lang="en-US"/>
          </a:p>
        </p:txBody>
      </p:sp>
    </p:spTree>
    <p:extLst>
      <p:ext uri="{BB962C8B-B14F-4D97-AF65-F5344CB8AC3E}">
        <p14:creationId xmlns:p14="http://schemas.microsoft.com/office/powerpoint/2010/main" val="28824519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AF13AF-52A8-4C5E-B91B-18B0E279545A}" type="slidenum">
              <a:rPr lang="en-US" smtClean="0"/>
              <a:pPr/>
              <a:t>9</a:t>
            </a:fld>
            <a:endParaRPr lang="en-US"/>
          </a:p>
        </p:txBody>
      </p:sp>
    </p:spTree>
    <p:extLst>
      <p:ext uri="{BB962C8B-B14F-4D97-AF65-F5344CB8AC3E}">
        <p14:creationId xmlns:p14="http://schemas.microsoft.com/office/powerpoint/2010/main" val="22411864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8499B4E-C1BE-43D1-8216-F5B07EEA3335}" type="datetimeFigureOut">
              <a:rPr lang="en-US" smtClean="0"/>
              <a:pPr/>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4D9D75-509C-4608-A818-A57C880B7CA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499B4E-C1BE-43D1-8216-F5B07EEA3335}" type="datetimeFigureOut">
              <a:rPr lang="en-US" smtClean="0"/>
              <a:pPr/>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4D9D75-509C-4608-A818-A57C880B7CA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499B4E-C1BE-43D1-8216-F5B07EEA3335}" type="datetimeFigureOut">
              <a:rPr lang="en-US" smtClean="0"/>
              <a:pPr/>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4D9D75-509C-4608-A818-A57C880B7CA9}"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7F0D4-EC4F-7C03-15E1-94FEA5E0DBD8}"/>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6569075-72E1-768A-D0E8-23AEF9FABFC3}"/>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336B44E-AAC7-A362-78C7-230B003A044B}"/>
              </a:ext>
            </a:extLst>
          </p:cNvPr>
          <p:cNvSpPr>
            <a:spLocks noGrp="1"/>
          </p:cNvSpPr>
          <p:nvPr>
            <p:ph type="dt" sz="half" idx="10"/>
          </p:nvPr>
        </p:nvSpPr>
        <p:spPr/>
        <p:txBody>
          <a:bodyPr/>
          <a:lstStyle/>
          <a:p>
            <a:fld id="{A2A52940-E72F-B240-ABDC-5FEF2C86D0F5}" type="datetimeFigureOut">
              <a:rPr lang="en-US" smtClean="0"/>
              <a:t>10/1/2024</a:t>
            </a:fld>
            <a:endParaRPr lang="en-US"/>
          </a:p>
        </p:txBody>
      </p:sp>
      <p:sp>
        <p:nvSpPr>
          <p:cNvPr id="5" name="Footer Placeholder 4">
            <a:extLst>
              <a:ext uri="{FF2B5EF4-FFF2-40B4-BE49-F238E27FC236}">
                <a16:creationId xmlns:a16="http://schemas.microsoft.com/office/drawing/2014/main" id="{24DDBFB2-DAB7-24AB-9881-5750DC2278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AE6A37-A1D7-3551-83B4-E315BEBE6F08}"/>
              </a:ext>
            </a:extLst>
          </p:cNvPr>
          <p:cNvSpPr>
            <a:spLocks noGrp="1"/>
          </p:cNvSpPr>
          <p:nvPr>
            <p:ph type="sldNum" sz="quarter" idx="12"/>
          </p:nvPr>
        </p:nvSpPr>
        <p:spPr/>
        <p:txBody>
          <a:bodyPr/>
          <a:lstStyle/>
          <a:p>
            <a:fld id="{F954E5DC-1B29-E345-BEA3-80516CD5D31C}" type="slidenum">
              <a:rPr lang="en-US" smtClean="0"/>
              <a:t>‹#›</a:t>
            </a:fld>
            <a:endParaRPr lang="en-US"/>
          </a:p>
        </p:txBody>
      </p:sp>
    </p:spTree>
    <p:extLst>
      <p:ext uri="{BB962C8B-B14F-4D97-AF65-F5344CB8AC3E}">
        <p14:creationId xmlns:p14="http://schemas.microsoft.com/office/powerpoint/2010/main" val="37220817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4B346-FD8C-9F31-98E1-5AC0BAF6D6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272A9D-8DD5-F265-7CD0-08E9123A12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4DB112-F96E-FA5A-5D06-FB4576E71E21}"/>
              </a:ext>
            </a:extLst>
          </p:cNvPr>
          <p:cNvSpPr>
            <a:spLocks noGrp="1"/>
          </p:cNvSpPr>
          <p:nvPr>
            <p:ph type="dt" sz="half" idx="10"/>
          </p:nvPr>
        </p:nvSpPr>
        <p:spPr/>
        <p:txBody>
          <a:bodyPr/>
          <a:lstStyle/>
          <a:p>
            <a:fld id="{A2A52940-E72F-B240-ABDC-5FEF2C86D0F5}" type="datetimeFigureOut">
              <a:rPr lang="en-US" smtClean="0"/>
              <a:t>10/1/2024</a:t>
            </a:fld>
            <a:endParaRPr lang="en-US"/>
          </a:p>
        </p:txBody>
      </p:sp>
      <p:sp>
        <p:nvSpPr>
          <p:cNvPr id="5" name="Footer Placeholder 4">
            <a:extLst>
              <a:ext uri="{FF2B5EF4-FFF2-40B4-BE49-F238E27FC236}">
                <a16:creationId xmlns:a16="http://schemas.microsoft.com/office/drawing/2014/main" id="{59D5856D-FB0F-63C1-B481-8FC9423CE2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AE0E4B-8671-3FCD-6E60-2D35D01C9A9F}"/>
              </a:ext>
            </a:extLst>
          </p:cNvPr>
          <p:cNvSpPr>
            <a:spLocks noGrp="1"/>
          </p:cNvSpPr>
          <p:nvPr>
            <p:ph type="sldNum" sz="quarter" idx="12"/>
          </p:nvPr>
        </p:nvSpPr>
        <p:spPr/>
        <p:txBody>
          <a:bodyPr/>
          <a:lstStyle/>
          <a:p>
            <a:fld id="{F954E5DC-1B29-E345-BEA3-80516CD5D31C}" type="slidenum">
              <a:rPr lang="en-US" smtClean="0"/>
              <a:t>‹#›</a:t>
            </a:fld>
            <a:endParaRPr lang="en-US"/>
          </a:p>
        </p:txBody>
      </p:sp>
    </p:spTree>
    <p:extLst>
      <p:ext uri="{BB962C8B-B14F-4D97-AF65-F5344CB8AC3E}">
        <p14:creationId xmlns:p14="http://schemas.microsoft.com/office/powerpoint/2010/main" val="33812497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9DA28-83B6-396F-9D20-C3782F1509A6}"/>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9868B13-144D-7E3D-EF68-6D3BE36DE8AB}"/>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A66F743-5FB9-960B-5CAA-D6B7A43F3207}"/>
              </a:ext>
            </a:extLst>
          </p:cNvPr>
          <p:cNvSpPr>
            <a:spLocks noGrp="1"/>
          </p:cNvSpPr>
          <p:nvPr>
            <p:ph type="dt" sz="half" idx="10"/>
          </p:nvPr>
        </p:nvSpPr>
        <p:spPr/>
        <p:txBody>
          <a:bodyPr/>
          <a:lstStyle/>
          <a:p>
            <a:fld id="{A2A52940-E72F-B240-ABDC-5FEF2C86D0F5}" type="datetimeFigureOut">
              <a:rPr lang="en-US" smtClean="0"/>
              <a:t>10/1/2024</a:t>
            </a:fld>
            <a:endParaRPr lang="en-US"/>
          </a:p>
        </p:txBody>
      </p:sp>
      <p:sp>
        <p:nvSpPr>
          <p:cNvPr id="5" name="Footer Placeholder 4">
            <a:extLst>
              <a:ext uri="{FF2B5EF4-FFF2-40B4-BE49-F238E27FC236}">
                <a16:creationId xmlns:a16="http://schemas.microsoft.com/office/drawing/2014/main" id="{4722C7EC-E657-FDA2-B751-28EEB55791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35E9BF-D9B5-A76D-B947-E6E481DAA90E}"/>
              </a:ext>
            </a:extLst>
          </p:cNvPr>
          <p:cNvSpPr>
            <a:spLocks noGrp="1"/>
          </p:cNvSpPr>
          <p:nvPr>
            <p:ph type="sldNum" sz="quarter" idx="12"/>
          </p:nvPr>
        </p:nvSpPr>
        <p:spPr/>
        <p:txBody>
          <a:bodyPr/>
          <a:lstStyle/>
          <a:p>
            <a:fld id="{F954E5DC-1B29-E345-BEA3-80516CD5D31C}" type="slidenum">
              <a:rPr lang="en-US" smtClean="0"/>
              <a:t>‹#›</a:t>
            </a:fld>
            <a:endParaRPr lang="en-US"/>
          </a:p>
        </p:txBody>
      </p:sp>
    </p:spTree>
    <p:extLst>
      <p:ext uri="{BB962C8B-B14F-4D97-AF65-F5344CB8AC3E}">
        <p14:creationId xmlns:p14="http://schemas.microsoft.com/office/powerpoint/2010/main" val="33617178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40546-BD25-DEC3-1FBD-5A02923603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978781-82F7-2688-7E93-54EDAE411202}"/>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1F8929E-48DA-27E4-8044-D77627471065}"/>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0133BF1-FDFB-ACD9-91DA-8DF3C9258A3C}"/>
              </a:ext>
            </a:extLst>
          </p:cNvPr>
          <p:cNvSpPr>
            <a:spLocks noGrp="1"/>
          </p:cNvSpPr>
          <p:nvPr>
            <p:ph type="dt" sz="half" idx="10"/>
          </p:nvPr>
        </p:nvSpPr>
        <p:spPr/>
        <p:txBody>
          <a:bodyPr/>
          <a:lstStyle/>
          <a:p>
            <a:fld id="{A2A52940-E72F-B240-ABDC-5FEF2C86D0F5}" type="datetimeFigureOut">
              <a:rPr lang="en-US" smtClean="0"/>
              <a:t>10/1/2024</a:t>
            </a:fld>
            <a:endParaRPr lang="en-US"/>
          </a:p>
        </p:txBody>
      </p:sp>
      <p:sp>
        <p:nvSpPr>
          <p:cNvPr id="6" name="Footer Placeholder 5">
            <a:extLst>
              <a:ext uri="{FF2B5EF4-FFF2-40B4-BE49-F238E27FC236}">
                <a16:creationId xmlns:a16="http://schemas.microsoft.com/office/drawing/2014/main" id="{76166001-B9DF-7A95-62BA-3E86ED1A6C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666ED1-EDF3-FF36-7E0C-42DAD48599DE}"/>
              </a:ext>
            </a:extLst>
          </p:cNvPr>
          <p:cNvSpPr>
            <a:spLocks noGrp="1"/>
          </p:cNvSpPr>
          <p:nvPr>
            <p:ph type="sldNum" sz="quarter" idx="12"/>
          </p:nvPr>
        </p:nvSpPr>
        <p:spPr/>
        <p:txBody>
          <a:bodyPr/>
          <a:lstStyle/>
          <a:p>
            <a:fld id="{F954E5DC-1B29-E345-BEA3-80516CD5D31C}" type="slidenum">
              <a:rPr lang="en-US" smtClean="0"/>
              <a:t>‹#›</a:t>
            </a:fld>
            <a:endParaRPr lang="en-US"/>
          </a:p>
        </p:txBody>
      </p:sp>
    </p:spTree>
    <p:extLst>
      <p:ext uri="{BB962C8B-B14F-4D97-AF65-F5344CB8AC3E}">
        <p14:creationId xmlns:p14="http://schemas.microsoft.com/office/powerpoint/2010/main" val="29052630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E05B2-7134-2545-116E-DDFC8F7D9ABE}"/>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C28D647-239A-7F2A-A9E4-4844F2663ADD}"/>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09AB8BEF-D614-868E-98DD-30E881D5A1C0}"/>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1C7DA0-F720-A557-4F4C-025A95672055}"/>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C9C4C99-8FCE-9A80-7A42-DD65D824B5F7}"/>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81583D-6E6B-C668-A42E-4D230521C61D}"/>
              </a:ext>
            </a:extLst>
          </p:cNvPr>
          <p:cNvSpPr>
            <a:spLocks noGrp="1"/>
          </p:cNvSpPr>
          <p:nvPr>
            <p:ph type="dt" sz="half" idx="10"/>
          </p:nvPr>
        </p:nvSpPr>
        <p:spPr/>
        <p:txBody>
          <a:bodyPr/>
          <a:lstStyle/>
          <a:p>
            <a:fld id="{A2A52940-E72F-B240-ABDC-5FEF2C86D0F5}" type="datetimeFigureOut">
              <a:rPr lang="en-US" smtClean="0"/>
              <a:t>10/1/2024</a:t>
            </a:fld>
            <a:endParaRPr lang="en-US"/>
          </a:p>
        </p:txBody>
      </p:sp>
      <p:sp>
        <p:nvSpPr>
          <p:cNvPr id="8" name="Footer Placeholder 7">
            <a:extLst>
              <a:ext uri="{FF2B5EF4-FFF2-40B4-BE49-F238E27FC236}">
                <a16:creationId xmlns:a16="http://schemas.microsoft.com/office/drawing/2014/main" id="{FFF7A96F-3A6A-5B77-628B-9DF9336D52C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7C0270C-F444-B591-0612-1AF6E72388ED}"/>
              </a:ext>
            </a:extLst>
          </p:cNvPr>
          <p:cNvSpPr>
            <a:spLocks noGrp="1"/>
          </p:cNvSpPr>
          <p:nvPr>
            <p:ph type="sldNum" sz="quarter" idx="12"/>
          </p:nvPr>
        </p:nvSpPr>
        <p:spPr/>
        <p:txBody>
          <a:bodyPr/>
          <a:lstStyle/>
          <a:p>
            <a:fld id="{F954E5DC-1B29-E345-BEA3-80516CD5D31C}" type="slidenum">
              <a:rPr lang="en-US" smtClean="0"/>
              <a:t>‹#›</a:t>
            </a:fld>
            <a:endParaRPr lang="en-US"/>
          </a:p>
        </p:txBody>
      </p:sp>
    </p:spTree>
    <p:extLst>
      <p:ext uri="{BB962C8B-B14F-4D97-AF65-F5344CB8AC3E}">
        <p14:creationId xmlns:p14="http://schemas.microsoft.com/office/powerpoint/2010/main" val="22217361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0E2FA-0414-552A-13DF-209F437B66B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5420D41-460D-03A4-950C-50F07BB4262E}"/>
              </a:ext>
            </a:extLst>
          </p:cNvPr>
          <p:cNvSpPr>
            <a:spLocks noGrp="1"/>
          </p:cNvSpPr>
          <p:nvPr>
            <p:ph type="dt" sz="half" idx="10"/>
          </p:nvPr>
        </p:nvSpPr>
        <p:spPr/>
        <p:txBody>
          <a:bodyPr/>
          <a:lstStyle/>
          <a:p>
            <a:fld id="{A2A52940-E72F-B240-ABDC-5FEF2C86D0F5}" type="datetimeFigureOut">
              <a:rPr lang="en-US" smtClean="0"/>
              <a:t>10/1/2024</a:t>
            </a:fld>
            <a:endParaRPr lang="en-US"/>
          </a:p>
        </p:txBody>
      </p:sp>
      <p:sp>
        <p:nvSpPr>
          <p:cNvPr id="4" name="Footer Placeholder 3">
            <a:extLst>
              <a:ext uri="{FF2B5EF4-FFF2-40B4-BE49-F238E27FC236}">
                <a16:creationId xmlns:a16="http://schemas.microsoft.com/office/drawing/2014/main" id="{1DCBF3FB-ECA1-8376-5A59-1EDB02B5A80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A8863C-2222-D693-F749-72DDE196530C}"/>
              </a:ext>
            </a:extLst>
          </p:cNvPr>
          <p:cNvSpPr>
            <a:spLocks noGrp="1"/>
          </p:cNvSpPr>
          <p:nvPr>
            <p:ph type="sldNum" sz="quarter" idx="12"/>
          </p:nvPr>
        </p:nvSpPr>
        <p:spPr/>
        <p:txBody>
          <a:bodyPr/>
          <a:lstStyle/>
          <a:p>
            <a:fld id="{F954E5DC-1B29-E345-BEA3-80516CD5D31C}" type="slidenum">
              <a:rPr lang="en-US" smtClean="0"/>
              <a:t>‹#›</a:t>
            </a:fld>
            <a:endParaRPr lang="en-US"/>
          </a:p>
        </p:txBody>
      </p:sp>
    </p:spTree>
    <p:extLst>
      <p:ext uri="{BB962C8B-B14F-4D97-AF65-F5344CB8AC3E}">
        <p14:creationId xmlns:p14="http://schemas.microsoft.com/office/powerpoint/2010/main" val="2984485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438306-B014-36A9-2B6D-05F518CAD5EF}"/>
              </a:ext>
            </a:extLst>
          </p:cNvPr>
          <p:cNvSpPr>
            <a:spLocks noGrp="1"/>
          </p:cNvSpPr>
          <p:nvPr>
            <p:ph type="dt" sz="half" idx="10"/>
          </p:nvPr>
        </p:nvSpPr>
        <p:spPr/>
        <p:txBody>
          <a:bodyPr/>
          <a:lstStyle/>
          <a:p>
            <a:fld id="{A2A52940-E72F-B240-ABDC-5FEF2C86D0F5}" type="datetimeFigureOut">
              <a:rPr lang="en-US" smtClean="0"/>
              <a:t>10/1/2024</a:t>
            </a:fld>
            <a:endParaRPr lang="en-US"/>
          </a:p>
        </p:txBody>
      </p:sp>
      <p:sp>
        <p:nvSpPr>
          <p:cNvPr id="3" name="Footer Placeholder 2">
            <a:extLst>
              <a:ext uri="{FF2B5EF4-FFF2-40B4-BE49-F238E27FC236}">
                <a16:creationId xmlns:a16="http://schemas.microsoft.com/office/drawing/2014/main" id="{DE5B2129-88CB-C884-EDD0-5A7DA043C44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740D13-8E4E-59CC-56E3-969083329E0B}"/>
              </a:ext>
            </a:extLst>
          </p:cNvPr>
          <p:cNvSpPr>
            <a:spLocks noGrp="1"/>
          </p:cNvSpPr>
          <p:nvPr>
            <p:ph type="sldNum" sz="quarter" idx="12"/>
          </p:nvPr>
        </p:nvSpPr>
        <p:spPr/>
        <p:txBody>
          <a:bodyPr/>
          <a:lstStyle/>
          <a:p>
            <a:fld id="{F954E5DC-1B29-E345-BEA3-80516CD5D31C}" type="slidenum">
              <a:rPr lang="en-US" smtClean="0"/>
              <a:t>‹#›</a:t>
            </a:fld>
            <a:endParaRPr lang="en-US"/>
          </a:p>
        </p:txBody>
      </p:sp>
    </p:spTree>
    <p:extLst>
      <p:ext uri="{BB962C8B-B14F-4D97-AF65-F5344CB8AC3E}">
        <p14:creationId xmlns:p14="http://schemas.microsoft.com/office/powerpoint/2010/main" val="35749616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2CEFE-4BBD-35CD-C340-1A121A3FA3C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B170CBD-E3D4-2E9C-1925-E617902BD528}"/>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74A543-2D6F-173D-C563-A91E04C9A00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9FD2986-9D01-AEA5-E989-B8AC642E764E}"/>
              </a:ext>
            </a:extLst>
          </p:cNvPr>
          <p:cNvSpPr>
            <a:spLocks noGrp="1"/>
          </p:cNvSpPr>
          <p:nvPr>
            <p:ph type="dt" sz="half" idx="10"/>
          </p:nvPr>
        </p:nvSpPr>
        <p:spPr/>
        <p:txBody>
          <a:bodyPr/>
          <a:lstStyle/>
          <a:p>
            <a:fld id="{A2A52940-E72F-B240-ABDC-5FEF2C86D0F5}" type="datetimeFigureOut">
              <a:rPr lang="en-US" smtClean="0"/>
              <a:t>10/1/2024</a:t>
            </a:fld>
            <a:endParaRPr lang="en-US"/>
          </a:p>
        </p:txBody>
      </p:sp>
      <p:sp>
        <p:nvSpPr>
          <p:cNvPr id="6" name="Footer Placeholder 5">
            <a:extLst>
              <a:ext uri="{FF2B5EF4-FFF2-40B4-BE49-F238E27FC236}">
                <a16:creationId xmlns:a16="http://schemas.microsoft.com/office/drawing/2014/main" id="{2CA3C19B-E1A6-209B-CC74-BD66073D7C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BAA5C1-4406-979F-52B6-DFAAE68BF8B1}"/>
              </a:ext>
            </a:extLst>
          </p:cNvPr>
          <p:cNvSpPr>
            <a:spLocks noGrp="1"/>
          </p:cNvSpPr>
          <p:nvPr>
            <p:ph type="sldNum" sz="quarter" idx="12"/>
          </p:nvPr>
        </p:nvSpPr>
        <p:spPr/>
        <p:txBody>
          <a:bodyPr/>
          <a:lstStyle/>
          <a:p>
            <a:fld id="{F954E5DC-1B29-E345-BEA3-80516CD5D31C}" type="slidenum">
              <a:rPr lang="en-US" smtClean="0"/>
              <a:t>‹#›</a:t>
            </a:fld>
            <a:endParaRPr lang="en-US"/>
          </a:p>
        </p:txBody>
      </p:sp>
    </p:spTree>
    <p:extLst>
      <p:ext uri="{BB962C8B-B14F-4D97-AF65-F5344CB8AC3E}">
        <p14:creationId xmlns:p14="http://schemas.microsoft.com/office/powerpoint/2010/main" val="3945372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499B4E-C1BE-43D1-8216-F5B07EEA3335}" type="datetimeFigureOut">
              <a:rPr lang="en-US" smtClean="0"/>
              <a:pPr/>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4D9D75-509C-4608-A818-A57C880B7CA9}"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A4E93-2191-DCCE-301B-BF8AA57B4FE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B8B0397-153B-105E-5A20-35AB9AFAE240}"/>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95F65945-49CF-53E8-006B-9A599DE3A92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D5FA8C0-12DA-BA29-2B55-17A203FD6776}"/>
              </a:ext>
            </a:extLst>
          </p:cNvPr>
          <p:cNvSpPr>
            <a:spLocks noGrp="1"/>
          </p:cNvSpPr>
          <p:nvPr>
            <p:ph type="dt" sz="half" idx="10"/>
          </p:nvPr>
        </p:nvSpPr>
        <p:spPr/>
        <p:txBody>
          <a:bodyPr/>
          <a:lstStyle/>
          <a:p>
            <a:fld id="{A2A52940-E72F-B240-ABDC-5FEF2C86D0F5}" type="datetimeFigureOut">
              <a:rPr lang="en-US" smtClean="0"/>
              <a:t>10/1/2024</a:t>
            </a:fld>
            <a:endParaRPr lang="en-US"/>
          </a:p>
        </p:txBody>
      </p:sp>
      <p:sp>
        <p:nvSpPr>
          <p:cNvPr id="6" name="Footer Placeholder 5">
            <a:extLst>
              <a:ext uri="{FF2B5EF4-FFF2-40B4-BE49-F238E27FC236}">
                <a16:creationId xmlns:a16="http://schemas.microsoft.com/office/drawing/2014/main" id="{C6983DC4-B971-FB1D-8716-2F08500321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89A368-ED29-7C4A-CACE-8F6B18808778}"/>
              </a:ext>
            </a:extLst>
          </p:cNvPr>
          <p:cNvSpPr>
            <a:spLocks noGrp="1"/>
          </p:cNvSpPr>
          <p:nvPr>
            <p:ph type="sldNum" sz="quarter" idx="12"/>
          </p:nvPr>
        </p:nvSpPr>
        <p:spPr/>
        <p:txBody>
          <a:bodyPr/>
          <a:lstStyle/>
          <a:p>
            <a:fld id="{F954E5DC-1B29-E345-BEA3-80516CD5D31C}" type="slidenum">
              <a:rPr lang="en-US" smtClean="0"/>
              <a:t>‹#›</a:t>
            </a:fld>
            <a:endParaRPr lang="en-US"/>
          </a:p>
        </p:txBody>
      </p:sp>
    </p:spTree>
    <p:extLst>
      <p:ext uri="{BB962C8B-B14F-4D97-AF65-F5344CB8AC3E}">
        <p14:creationId xmlns:p14="http://schemas.microsoft.com/office/powerpoint/2010/main" val="1082189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E7A10-2DCC-82F1-0A05-80B68BEE21B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057B1FE-2E8A-61D6-4E94-CCB40EB1AF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FC29E6-2590-0BC4-958C-635827C09D0C}"/>
              </a:ext>
            </a:extLst>
          </p:cNvPr>
          <p:cNvSpPr>
            <a:spLocks noGrp="1"/>
          </p:cNvSpPr>
          <p:nvPr>
            <p:ph type="dt" sz="half" idx="10"/>
          </p:nvPr>
        </p:nvSpPr>
        <p:spPr/>
        <p:txBody>
          <a:bodyPr/>
          <a:lstStyle/>
          <a:p>
            <a:fld id="{A2A52940-E72F-B240-ABDC-5FEF2C86D0F5}" type="datetimeFigureOut">
              <a:rPr lang="en-US" smtClean="0"/>
              <a:t>10/1/2024</a:t>
            </a:fld>
            <a:endParaRPr lang="en-US"/>
          </a:p>
        </p:txBody>
      </p:sp>
      <p:sp>
        <p:nvSpPr>
          <p:cNvPr id="5" name="Footer Placeholder 4">
            <a:extLst>
              <a:ext uri="{FF2B5EF4-FFF2-40B4-BE49-F238E27FC236}">
                <a16:creationId xmlns:a16="http://schemas.microsoft.com/office/drawing/2014/main" id="{63CB7714-6865-BAE2-3F49-A80384612F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446818-4AB0-1085-2F13-4FE3710EAC24}"/>
              </a:ext>
            </a:extLst>
          </p:cNvPr>
          <p:cNvSpPr>
            <a:spLocks noGrp="1"/>
          </p:cNvSpPr>
          <p:nvPr>
            <p:ph type="sldNum" sz="quarter" idx="12"/>
          </p:nvPr>
        </p:nvSpPr>
        <p:spPr/>
        <p:txBody>
          <a:bodyPr/>
          <a:lstStyle/>
          <a:p>
            <a:fld id="{F954E5DC-1B29-E345-BEA3-80516CD5D31C}" type="slidenum">
              <a:rPr lang="en-US" smtClean="0"/>
              <a:t>‹#›</a:t>
            </a:fld>
            <a:endParaRPr lang="en-US"/>
          </a:p>
        </p:txBody>
      </p:sp>
    </p:spTree>
    <p:extLst>
      <p:ext uri="{BB962C8B-B14F-4D97-AF65-F5344CB8AC3E}">
        <p14:creationId xmlns:p14="http://schemas.microsoft.com/office/powerpoint/2010/main" val="21520063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2D6F68-4DD1-B3BE-22EA-8F8C15D5B191}"/>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28AADF0-3A94-BBAD-145F-A9DBDC8E72D0}"/>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C9E904-2C87-A8DB-6CF9-D70D459D85DA}"/>
              </a:ext>
            </a:extLst>
          </p:cNvPr>
          <p:cNvSpPr>
            <a:spLocks noGrp="1"/>
          </p:cNvSpPr>
          <p:nvPr>
            <p:ph type="dt" sz="half" idx="10"/>
          </p:nvPr>
        </p:nvSpPr>
        <p:spPr/>
        <p:txBody>
          <a:bodyPr/>
          <a:lstStyle/>
          <a:p>
            <a:fld id="{A2A52940-E72F-B240-ABDC-5FEF2C86D0F5}" type="datetimeFigureOut">
              <a:rPr lang="en-US" smtClean="0"/>
              <a:t>10/1/2024</a:t>
            </a:fld>
            <a:endParaRPr lang="en-US"/>
          </a:p>
        </p:txBody>
      </p:sp>
      <p:sp>
        <p:nvSpPr>
          <p:cNvPr id="5" name="Footer Placeholder 4">
            <a:extLst>
              <a:ext uri="{FF2B5EF4-FFF2-40B4-BE49-F238E27FC236}">
                <a16:creationId xmlns:a16="http://schemas.microsoft.com/office/drawing/2014/main" id="{51BAA1C8-C174-EDAD-1B53-FAD87E3441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98C2C2-5BD4-2918-821C-79A1972969D2}"/>
              </a:ext>
            </a:extLst>
          </p:cNvPr>
          <p:cNvSpPr>
            <a:spLocks noGrp="1"/>
          </p:cNvSpPr>
          <p:nvPr>
            <p:ph type="sldNum" sz="quarter" idx="12"/>
          </p:nvPr>
        </p:nvSpPr>
        <p:spPr/>
        <p:txBody>
          <a:bodyPr/>
          <a:lstStyle/>
          <a:p>
            <a:fld id="{F954E5DC-1B29-E345-BEA3-80516CD5D31C}" type="slidenum">
              <a:rPr lang="en-US" smtClean="0"/>
              <a:t>‹#›</a:t>
            </a:fld>
            <a:endParaRPr lang="en-US"/>
          </a:p>
        </p:txBody>
      </p:sp>
    </p:spTree>
    <p:extLst>
      <p:ext uri="{BB962C8B-B14F-4D97-AF65-F5344CB8AC3E}">
        <p14:creationId xmlns:p14="http://schemas.microsoft.com/office/powerpoint/2010/main" val="3385568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8499B4E-C1BE-43D1-8216-F5B07EEA3335}" type="datetimeFigureOut">
              <a:rPr lang="en-US" smtClean="0"/>
              <a:pPr/>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4D9D75-509C-4608-A818-A57C880B7CA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8499B4E-C1BE-43D1-8216-F5B07EEA3335}" type="datetimeFigureOut">
              <a:rPr lang="en-US" smtClean="0"/>
              <a:pPr/>
              <a:t>10/1/2024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4D9D75-509C-4608-A818-A57C880B7CA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8499B4E-C1BE-43D1-8216-F5B07EEA3335}" type="datetimeFigureOut">
              <a:rPr lang="en-US" smtClean="0"/>
              <a:pPr/>
              <a:t>10/1/2024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84D9D75-509C-4608-A818-A57C880B7CA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8499B4E-C1BE-43D1-8216-F5B07EEA3335}" type="datetimeFigureOut">
              <a:rPr lang="en-US" smtClean="0"/>
              <a:pPr/>
              <a:t>10/1/2024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84D9D75-509C-4608-A818-A57C880B7CA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499B4E-C1BE-43D1-8216-F5B07EEA3335}" type="datetimeFigureOut">
              <a:rPr lang="en-US" smtClean="0"/>
              <a:pPr/>
              <a:t>10/1/2024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84D9D75-509C-4608-A818-A57C880B7CA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8499B4E-C1BE-43D1-8216-F5B07EEA3335}" type="datetimeFigureOut">
              <a:rPr lang="en-US" smtClean="0"/>
              <a:pPr/>
              <a:t>10/1/2024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4D9D75-509C-4608-A818-A57C880B7CA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8499B4E-C1BE-43D1-8216-F5B07EEA3335}" type="datetimeFigureOut">
              <a:rPr lang="en-US" smtClean="0"/>
              <a:pPr/>
              <a:t>10/1/2024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4D9D75-509C-4608-A818-A57C880B7CA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499B4E-C1BE-43D1-8216-F5B07EEA3335}" type="datetimeFigureOut">
              <a:rPr lang="en-US" smtClean="0"/>
              <a:pPr/>
              <a:t>10/1/2024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4D9D75-509C-4608-A818-A57C880B7CA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607429-E117-4E8B-FA65-BBE231A1DB88}"/>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CE898C-3712-215B-C06D-2556D2DAA2ED}"/>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5FB6E4-245C-7352-08DA-461AA3F6D534}"/>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2A52940-E72F-B240-ABDC-5FEF2C86D0F5}" type="datetimeFigureOut">
              <a:rPr lang="en-US" smtClean="0"/>
              <a:t>10/1/2024</a:t>
            </a:fld>
            <a:endParaRPr lang="en-US"/>
          </a:p>
        </p:txBody>
      </p:sp>
      <p:sp>
        <p:nvSpPr>
          <p:cNvPr id="5" name="Footer Placeholder 4">
            <a:extLst>
              <a:ext uri="{FF2B5EF4-FFF2-40B4-BE49-F238E27FC236}">
                <a16:creationId xmlns:a16="http://schemas.microsoft.com/office/drawing/2014/main" id="{67CB4085-45D8-FE5E-9594-A433D95B8762}"/>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9B77AA4-53C7-20A4-DA61-D0619DE69EBC}"/>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954E5DC-1B29-E345-BEA3-80516CD5D31C}" type="slidenum">
              <a:rPr lang="en-US" smtClean="0"/>
              <a:t>‹#›</a:t>
            </a:fld>
            <a:endParaRPr lang="en-US"/>
          </a:p>
        </p:txBody>
      </p:sp>
    </p:spTree>
    <p:extLst>
      <p:ext uri="{BB962C8B-B14F-4D97-AF65-F5344CB8AC3E}">
        <p14:creationId xmlns:p14="http://schemas.microsoft.com/office/powerpoint/2010/main" val="27501293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hyperlink" Target="https://www.cms.gov/inflation-reduction-act-and-medicare/part-d-improvements/medicare-prescription-payment-plan" TargetMode="External"/><Relationship Id="rId5" Type="http://schemas.openxmlformats.org/officeDocument/2006/relationships/hyperlink" Target="https://www.cms.gov/files/document/monthly-cap-cost-sharing-technical-memo-july-2023.pdf" TargetMode="Externa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hyperlink" Target="https://www.cms.gov/inflation-reduction-act-and-medicare/part-d-improvements/medicare-prescription-payment-plan" TargetMode="External"/><Relationship Id="rId5" Type="http://schemas.openxmlformats.org/officeDocument/2006/relationships/hyperlink" Target="https://www.cms.gov/files/document/medicare-prescription-payment-plan-final-part-one-guidance.pdf" TargetMode="Externa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sv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s://www.medicare.gov/prescription-payment-plan" TargetMode="Externa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hyperlink" Target="https://youtu.be/8JdeKQ5XbzM"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hyperlink" Target="https://www.cms.gov/inflation-reduction-act-and-medicare/part-d-improvements/medicare-prescription-payment-plan"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0C3B5E">
                <a:shade val="30000"/>
                <a:satMod val="115000"/>
              </a:srgbClr>
            </a:gs>
            <a:gs pos="50000">
              <a:srgbClr val="0C3B5E">
                <a:shade val="67500"/>
                <a:satMod val="115000"/>
              </a:srgbClr>
            </a:gs>
            <a:gs pos="100000">
              <a:srgbClr val="0C3B5E">
                <a:shade val="100000"/>
                <a:satMod val="115000"/>
              </a:srgbClr>
            </a:gs>
          </a:gsLst>
          <a:path path="circle">
            <a:fillToRect r="100000" b="100000"/>
          </a:path>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0F04AFD-81B9-03C7-35D7-62ED6A2BF41B}"/>
              </a:ext>
            </a:extLst>
          </p:cNvPr>
          <p:cNvSpPr/>
          <p:nvPr/>
        </p:nvSpPr>
        <p:spPr>
          <a:xfrm>
            <a:off x="0" y="5010150"/>
            <a:ext cx="91440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1" name="Oval 20">
            <a:extLst>
              <a:ext uri="{FF2B5EF4-FFF2-40B4-BE49-F238E27FC236}">
                <a16:creationId xmlns:a16="http://schemas.microsoft.com/office/drawing/2014/main" id="{68779B40-270E-1565-2821-3D8A9BC63E6B}"/>
              </a:ext>
            </a:extLst>
          </p:cNvPr>
          <p:cNvSpPr/>
          <p:nvPr/>
        </p:nvSpPr>
        <p:spPr>
          <a:xfrm>
            <a:off x="304800" y="247650"/>
            <a:ext cx="3296608" cy="3200399"/>
          </a:xfrm>
          <a:prstGeom prst="ellipse">
            <a:avLst/>
          </a:prstGeom>
          <a:solidFill>
            <a:srgbClr val="FDB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a:solidFill>
                  <a:prstClr val="white"/>
                </a:solidFill>
                <a:latin typeface="Calibri" panose="020F0502020204030204"/>
              </a:rPr>
              <a:t>v</a:t>
            </a:r>
          </a:p>
        </p:txBody>
      </p:sp>
      <p:sp>
        <p:nvSpPr>
          <p:cNvPr id="7" name="Title 1">
            <a:extLst>
              <a:ext uri="{FF2B5EF4-FFF2-40B4-BE49-F238E27FC236}">
                <a16:creationId xmlns:a16="http://schemas.microsoft.com/office/drawing/2014/main" id="{56EF6F6A-EF22-0866-FB27-32C3DE61FB5F}"/>
              </a:ext>
            </a:extLst>
          </p:cNvPr>
          <p:cNvSpPr>
            <a:spLocks noGrp="1"/>
          </p:cNvSpPr>
          <p:nvPr>
            <p:ph type="ctrTitle"/>
          </p:nvPr>
        </p:nvSpPr>
        <p:spPr>
          <a:xfrm>
            <a:off x="2226985" y="3886200"/>
            <a:ext cx="6711245" cy="680048"/>
          </a:xfrm>
          <a:effectLst/>
        </p:spPr>
        <p:txBody>
          <a:bodyPr>
            <a:noAutofit/>
          </a:bodyPr>
          <a:lstStyle/>
          <a:p>
            <a:br>
              <a:rPr lang="en-US" sz="3600" b="1" i="1" dirty="0">
                <a:solidFill>
                  <a:srgbClr val="FDBC46"/>
                </a:solidFill>
                <a:latin typeface="Sabon" panose="02020602060506020403" pitchFamily="18" charset="77"/>
              </a:rPr>
            </a:br>
            <a:r>
              <a:rPr lang="en-US" sz="3600" b="1" i="1" dirty="0">
                <a:solidFill>
                  <a:srgbClr val="FDBC46"/>
                </a:solidFill>
                <a:latin typeface="Sabon" panose="02020602060506020403" pitchFamily="18" charset="77"/>
              </a:rPr>
              <a:t>Medicare Updates for 2025</a:t>
            </a:r>
            <a:endParaRPr lang="en-US" sz="3600" dirty="0">
              <a:solidFill>
                <a:srgbClr val="FDBC46"/>
              </a:solidFill>
              <a:latin typeface="Sabon" panose="02020602060506020403" pitchFamily="18" charset="77"/>
            </a:endParaRPr>
          </a:p>
        </p:txBody>
      </p:sp>
      <p:grpSp>
        <p:nvGrpSpPr>
          <p:cNvPr id="14" name="Group 13">
            <a:extLst>
              <a:ext uri="{FF2B5EF4-FFF2-40B4-BE49-F238E27FC236}">
                <a16:creationId xmlns:a16="http://schemas.microsoft.com/office/drawing/2014/main" id="{008451F2-4C3A-7CF6-C74E-040D098CB2B1}"/>
              </a:ext>
            </a:extLst>
          </p:cNvPr>
          <p:cNvGrpSpPr/>
          <p:nvPr/>
        </p:nvGrpSpPr>
        <p:grpSpPr>
          <a:xfrm>
            <a:off x="1566209" y="5206251"/>
            <a:ext cx="6011582" cy="611900"/>
            <a:chOff x="4146755" y="5843584"/>
            <a:chExt cx="7796033" cy="793534"/>
          </a:xfrm>
        </p:grpSpPr>
        <p:pic>
          <p:nvPicPr>
            <p:cNvPr id="2" name="Content Placeholder 5" descr="A screenshot of a video game&#10;&#10;Description automatically generated with medium confidence">
              <a:extLst>
                <a:ext uri="{FF2B5EF4-FFF2-40B4-BE49-F238E27FC236}">
                  <a16:creationId xmlns:a16="http://schemas.microsoft.com/office/drawing/2014/main" id="{28E855D2-4CDA-4A97-3CD5-EA83240F3783}"/>
                </a:ext>
              </a:extLst>
            </p:cNvPr>
            <p:cNvPicPr>
              <a:picLocks noChangeAspect="1"/>
            </p:cNvPicPr>
            <p:nvPr/>
          </p:nvPicPr>
          <p:blipFill>
            <a:blip r:embed="rId3"/>
            <a:stretch>
              <a:fillRect/>
            </a:stretch>
          </p:blipFill>
          <p:spPr>
            <a:xfrm>
              <a:off x="5432810" y="5952657"/>
              <a:ext cx="1428549" cy="575388"/>
            </a:xfrm>
            <a:prstGeom prst="rect">
              <a:avLst/>
            </a:prstGeom>
          </p:spPr>
        </p:pic>
        <p:pic>
          <p:nvPicPr>
            <p:cNvPr id="9" name="Picture 8" descr="Logo&#10;&#10;Description automatically generated">
              <a:extLst>
                <a:ext uri="{FF2B5EF4-FFF2-40B4-BE49-F238E27FC236}">
                  <a16:creationId xmlns:a16="http://schemas.microsoft.com/office/drawing/2014/main" id="{D94918FC-EB34-8E92-27C2-283D75B840E7}"/>
                </a:ext>
              </a:extLst>
            </p:cNvPr>
            <p:cNvPicPr>
              <a:picLocks noChangeAspect="1"/>
            </p:cNvPicPr>
            <p:nvPr/>
          </p:nvPicPr>
          <p:blipFill>
            <a:blip r:embed="rId4"/>
            <a:stretch>
              <a:fillRect/>
            </a:stretch>
          </p:blipFill>
          <p:spPr>
            <a:xfrm>
              <a:off x="4146755" y="5943600"/>
              <a:ext cx="1050042" cy="593502"/>
            </a:xfrm>
            <a:prstGeom prst="rect">
              <a:avLst/>
            </a:prstGeom>
          </p:spPr>
        </p:pic>
        <p:pic>
          <p:nvPicPr>
            <p:cNvPr id="10" name="Picture 9" descr="A picture containing logo&#10;&#10;Description automatically generated">
              <a:extLst>
                <a:ext uri="{FF2B5EF4-FFF2-40B4-BE49-F238E27FC236}">
                  <a16:creationId xmlns:a16="http://schemas.microsoft.com/office/drawing/2014/main" id="{60ACBB32-DA3E-7DBB-D0F5-9D4B5D3A3A0D}"/>
                </a:ext>
              </a:extLst>
            </p:cNvPr>
            <p:cNvPicPr>
              <a:picLocks noChangeAspect="1"/>
            </p:cNvPicPr>
            <p:nvPr/>
          </p:nvPicPr>
          <p:blipFill>
            <a:blip r:embed="rId5"/>
            <a:stretch>
              <a:fillRect/>
            </a:stretch>
          </p:blipFill>
          <p:spPr>
            <a:xfrm>
              <a:off x="8810999" y="5953576"/>
              <a:ext cx="1418162" cy="573550"/>
            </a:xfrm>
            <a:prstGeom prst="rect">
              <a:avLst/>
            </a:prstGeom>
          </p:spPr>
        </p:pic>
        <p:pic>
          <p:nvPicPr>
            <p:cNvPr id="12" name="Picture 11" descr="Text&#10;&#10;Description automatically generated with medium confidence">
              <a:extLst>
                <a:ext uri="{FF2B5EF4-FFF2-40B4-BE49-F238E27FC236}">
                  <a16:creationId xmlns:a16="http://schemas.microsoft.com/office/drawing/2014/main" id="{B43DADB9-D524-C65A-BCE3-D83EE6858914}"/>
                </a:ext>
              </a:extLst>
            </p:cNvPr>
            <p:cNvPicPr>
              <a:picLocks noChangeAspect="1"/>
            </p:cNvPicPr>
            <p:nvPr/>
          </p:nvPicPr>
          <p:blipFill>
            <a:blip r:embed="rId6"/>
            <a:stretch>
              <a:fillRect/>
            </a:stretch>
          </p:blipFill>
          <p:spPr>
            <a:xfrm>
              <a:off x="7097372" y="5943600"/>
              <a:ext cx="1477615" cy="593502"/>
            </a:xfrm>
            <a:prstGeom prst="rect">
              <a:avLst/>
            </a:prstGeom>
          </p:spPr>
        </p:pic>
        <p:pic>
          <p:nvPicPr>
            <p:cNvPr id="13" name="Picture 12" descr="Logo&#10;&#10;Description automatically generated">
              <a:extLst>
                <a:ext uri="{FF2B5EF4-FFF2-40B4-BE49-F238E27FC236}">
                  <a16:creationId xmlns:a16="http://schemas.microsoft.com/office/drawing/2014/main" id="{EEDF1D55-1164-603C-2168-E34CE251CF18}"/>
                </a:ext>
              </a:extLst>
            </p:cNvPr>
            <p:cNvPicPr>
              <a:picLocks noChangeAspect="1"/>
            </p:cNvPicPr>
            <p:nvPr/>
          </p:nvPicPr>
          <p:blipFill>
            <a:blip r:embed="rId7"/>
            <a:stretch>
              <a:fillRect/>
            </a:stretch>
          </p:blipFill>
          <p:spPr>
            <a:xfrm>
              <a:off x="10465173" y="5843584"/>
              <a:ext cx="1477615" cy="793534"/>
            </a:xfrm>
            <a:prstGeom prst="rect">
              <a:avLst/>
            </a:prstGeom>
          </p:spPr>
        </p:pic>
      </p:grpSp>
      <p:pic>
        <p:nvPicPr>
          <p:cNvPr id="20" name="Picture 19" descr="A person and person walking in the woods&#10;&#10;Description automatically generated with low confidence">
            <a:extLst>
              <a:ext uri="{FF2B5EF4-FFF2-40B4-BE49-F238E27FC236}">
                <a16:creationId xmlns:a16="http://schemas.microsoft.com/office/drawing/2014/main" id="{0BD95104-A2AD-5BD1-AEF5-80E9D042EC12}"/>
              </a:ext>
            </a:extLst>
          </p:cNvPr>
          <p:cNvPicPr>
            <a:picLocks noChangeAspect="1"/>
          </p:cNvPicPr>
          <p:nvPr/>
        </p:nvPicPr>
        <p:blipFill rotWithShape="1">
          <a:blip r:embed="rId8"/>
          <a:srcRect l="25336" r="6344"/>
          <a:stretch/>
        </p:blipFill>
        <p:spPr>
          <a:xfrm>
            <a:off x="416277" y="363005"/>
            <a:ext cx="3073653" cy="2996189"/>
          </a:xfrm>
          <a:prstGeom prst="ellipse">
            <a:avLst/>
          </a:prstGeom>
          <a:ln w="76200">
            <a:noFill/>
          </a:ln>
        </p:spPr>
      </p:pic>
    </p:spTree>
    <p:extLst>
      <p:ext uri="{BB962C8B-B14F-4D97-AF65-F5344CB8AC3E}">
        <p14:creationId xmlns:p14="http://schemas.microsoft.com/office/powerpoint/2010/main" val="31551015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C4EBF3E-A9DC-EC42-E91D-3AB036A808E2}"/>
              </a:ext>
            </a:extLst>
          </p:cNvPr>
          <p:cNvSpPr/>
          <p:nvPr/>
        </p:nvSpPr>
        <p:spPr>
          <a:xfrm>
            <a:off x="0" y="0"/>
            <a:ext cx="9144000" cy="1268016"/>
          </a:xfrm>
          <a:prstGeom prst="rect">
            <a:avLst/>
          </a:prstGeom>
          <a:gradFill flip="none" rotWithShape="1">
            <a:gsLst>
              <a:gs pos="0">
                <a:srgbClr val="006AAD">
                  <a:shade val="30000"/>
                  <a:satMod val="115000"/>
                </a:srgbClr>
              </a:gs>
              <a:gs pos="50000">
                <a:srgbClr val="006AAD">
                  <a:shade val="67500"/>
                  <a:satMod val="115000"/>
                </a:srgbClr>
              </a:gs>
              <a:gs pos="100000">
                <a:srgbClr val="006AAD">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chemeClr val="bg1"/>
              </a:solidFill>
              <a:latin typeface="Sabon" panose="02020602060506020403" pitchFamily="18" charset="77"/>
            </a:endParaRPr>
          </a:p>
        </p:txBody>
      </p:sp>
      <p:pic>
        <p:nvPicPr>
          <p:cNvPr id="9" name="Picture 8" descr="Logo&#10;&#10;Description automatically generated">
            <a:extLst>
              <a:ext uri="{FF2B5EF4-FFF2-40B4-BE49-F238E27FC236}">
                <a16:creationId xmlns:a16="http://schemas.microsoft.com/office/drawing/2014/main" id="{4B0026EE-AA3A-D478-9410-887E516D935E}"/>
              </a:ext>
            </a:extLst>
          </p:cNvPr>
          <p:cNvPicPr>
            <a:picLocks noChangeAspect="1"/>
          </p:cNvPicPr>
          <p:nvPr/>
        </p:nvPicPr>
        <p:blipFill>
          <a:blip r:embed="rId3"/>
          <a:stretch>
            <a:fillRect/>
          </a:stretch>
        </p:blipFill>
        <p:spPr>
          <a:xfrm>
            <a:off x="7391400" y="5824330"/>
            <a:ext cx="1417672" cy="801293"/>
          </a:xfrm>
          <a:prstGeom prst="rect">
            <a:avLst/>
          </a:prstGeom>
        </p:spPr>
      </p:pic>
      <p:pic>
        <p:nvPicPr>
          <p:cNvPr id="2" name="Picture 1">
            <a:extLst>
              <a:ext uri="{FF2B5EF4-FFF2-40B4-BE49-F238E27FC236}">
                <a16:creationId xmlns:a16="http://schemas.microsoft.com/office/drawing/2014/main" id="{C5617B19-F83F-4F9C-AF89-BB7B71F1E754}"/>
              </a:ext>
            </a:extLst>
          </p:cNvPr>
          <p:cNvPicPr>
            <a:picLocks noChangeAspect="1"/>
          </p:cNvPicPr>
          <p:nvPr/>
        </p:nvPicPr>
        <p:blipFill>
          <a:blip r:embed="rId4"/>
          <a:stretch>
            <a:fillRect/>
          </a:stretch>
        </p:blipFill>
        <p:spPr>
          <a:xfrm>
            <a:off x="-30480" y="232377"/>
            <a:ext cx="9144000" cy="854964"/>
          </a:xfrm>
          <a:prstGeom prst="rect">
            <a:avLst/>
          </a:prstGeom>
        </p:spPr>
      </p:pic>
      <p:sp>
        <p:nvSpPr>
          <p:cNvPr id="6" name="TextBox 5">
            <a:extLst>
              <a:ext uri="{FF2B5EF4-FFF2-40B4-BE49-F238E27FC236}">
                <a16:creationId xmlns:a16="http://schemas.microsoft.com/office/drawing/2014/main" id="{5AB88496-B9FB-148B-CAE7-AD03AC90839A}"/>
              </a:ext>
            </a:extLst>
          </p:cNvPr>
          <p:cNvSpPr txBox="1"/>
          <p:nvPr/>
        </p:nvSpPr>
        <p:spPr>
          <a:xfrm>
            <a:off x="350520" y="1730902"/>
            <a:ext cx="8382000" cy="4093428"/>
          </a:xfrm>
          <a:prstGeom prst="rect">
            <a:avLst/>
          </a:prstGeom>
          <a:noFill/>
        </p:spPr>
        <p:txBody>
          <a:bodyPr wrap="square">
            <a:spAutoFit/>
          </a:bodyPr>
          <a:lstStyle/>
          <a:p>
            <a:pPr marL="0" indent="0" defTabSz="984748">
              <a:spcBef>
                <a:spcPts val="305"/>
              </a:spcBef>
              <a:buNone/>
              <a:defRPr/>
            </a:pPr>
            <a:r>
              <a:rPr lang="en-US" sz="1000" b="1" dirty="0">
                <a:solidFill>
                  <a:srgbClr val="000000"/>
                </a:solidFill>
                <a:cs typeface="Arial" panose="020B0604020202020204" pitchFamily="34" charset="0"/>
              </a:rPr>
              <a:t>Presenter Notes</a:t>
            </a:r>
            <a:r>
              <a:rPr lang="en-US" sz="1000" dirty="0">
                <a:solidFill>
                  <a:srgbClr val="444444"/>
                </a:solidFill>
                <a:cs typeface="Arial" panose="020B0604020202020204" pitchFamily="34" charset="0"/>
              </a:rPr>
              <a:t>​</a:t>
            </a:r>
            <a:endParaRPr lang="en-US" sz="1000" dirty="0">
              <a:solidFill>
                <a:prstClr val="black"/>
              </a:solidFill>
              <a:cs typeface="Arial" panose="020B0604020202020204" pitchFamily="34" charset="0"/>
            </a:endParaRPr>
          </a:p>
          <a:p>
            <a:pPr marL="0" indent="0" defTabSz="984748">
              <a:buNone/>
              <a:defRPr/>
            </a:pPr>
            <a:r>
              <a:rPr lang="en-US" sz="1000" dirty="0">
                <a:cs typeface="Arial" panose="020B0604020202020204" pitchFamily="34" charset="0"/>
              </a:rPr>
              <a:t>Example #1: Juan has Medicare Part D and takes several high-cost drugs that have a total out-of-pocket cost of $500 each month. He starts the Medicare Prescription Payment Plan in January 2025. </a:t>
            </a:r>
          </a:p>
          <a:p>
            <a:pPr marL="0" indent="0" defTabSz="984748">
              <a:buNone/>
              <a:defRPr/>
            </a:pPr>
            <a:r>
              <a:rPr lang="en-US" sz="1000" u="sng" dirty="0">
                <a:cs typeface="Arial" panose="020B0604020202020204" pitchFamily="34" charset="0"/>
              </a:rPr>
              <a:t>Calculation of “maximum possible payment” for the first month</a:t>
            </a:r>
            <a:r>
              <a:rPr lang="en-US" sz="1000" dirty="0">
                <a:cs typeface="Arial" panose="020B0604020202020204" pitchFamily="34" charset="0"/>
              </a:rPr>
              <a:t>: His first month’s bill in the Medicare Prescription Payment Plan is calculated differently than his bills for the rest of the months in the year. </a:t>
            </a:r>
          </a:p>
          <a:p>
            <a:pPr marL="0" indent="0" defTabSz="984748">
              <a:buNone/>
              <a:defRPr/>
            </a:pPr>
            <a:r>
              <a:rPr lang="en-US" sz="1000" b="1" dirty="0">
                <a:cs typeface="Arial" panose="020B0604020202020204" pitchFamily="34" charset="0"/>
              </a:rPr>
              <a:t>First, we figure out Juan’s maximum possible payment</a:t>
            </a:r>
            <a:r>
              <a:rPr lang="en-US" sz="1000" dirty="0">
                <a:cs typeface="Arial" panose="020B0604020202020204" pitchFamily="34" charset="0"/>
              </a:rPr>
              <a:t>: Juan has had no prior pharmacy expenditures in 2025; therefore, he doesn't have out-of-pocket costs before using this payment option, $0. The annual out-of-pocket maximum in 2025 is $2,000. $2,000 - $0 = $2,000. Divide by the remaining months in the year (12) to get a maximum monthly payment for the first month of $166.67.  </a:t>
            </a:r>
          </a:p>
          <a:p>
            <a:pPr marL="0" indent="0" defTabSz="984748">
              <a:buNone/>
              <a:defRPr/>
            </a:pPr>
            <a:r>
              <a:rPr lang="en-US" sz="1000" b="1" dirty="0">
                <a:cs typeface="Arial" panose="020B0604020202020204" pitchFamily="34" charset="0"/>
              </a:rPr>
              <a:t>Then, we figure out what Juan will pay for January</a:t>
            </a:r>
            <a:r>
              <a:rPr lang="en-US" sz="1000" dirty="0">
                <a:cs typeface="Arial" panose="020B0604020202020204" pitchFamily="34" charset="0"/>
              </a:rPr>
              <a:t>: Compare Juan’s total out-of-pocket costs for January ($500) to the “maximum possible payment” of $166.67. The plan will bill for the lesser of the 2 amounts ($166.67). His remaining balance is $333.33 ($500-166.67).</a:t>
            </a:r>
          </a:p>
          <a:p>
            <a:pPr marL="0" indent="0" defTabSz="984748">
              <a:buNone/>
              <a:defRPr/>
            </a:pPr>
            <a:r>
              <a:rPr lang="en-US" sz="1000" u="sng" dirty="0">
                <a:cs typeface="Arial" panose="020B0604020202020204" pitchFamily="34" charset="0"/>
              </a:rPr>
              <a:t>Calculation of payment for February and the rest of the months left in the year</a:t>
            </a:r>
            <a:r>
              <a:rPr lang="en-US" sz="1000" dirty="0">
                <a:cs typeface="Arial" panose="020B0604020202020204" pitchFamily="34" charset="0"/>
              </a:rPr>
              <a:t>: Juan goes to the pharmacy in February to fill a $500 prescription. </a:t>
            </a:r>
          </a:p>
          <a:p>
            <a:pPr marL="0" indent="0" defTabSz="984748">
              <a:buNone/>
              <a:defRPr/>
            </a:pPr>
            <a:r>
              <a:rPr lang="en-US" sz="1000" b="1" dirty="0">
                <a:cs typeface="Arial" panose="020B0604020202020204" pitchFamily="34" charset="0"/>
              </a:rPr>
              <a:t>Step 1</a:t>
            </a:r>
            <a:r>
              <a:rPr lang="en-US" sz="1000" dirty="0">
                <a:cs typeface="Arial" panose="020B0604020202020204" pitchFamily="34" charset="0"/>
              </a:rPr>
              <a:t>: Determine the remaining any remaining balance. Juan’s remaining balance from January is $333.33 ($500-$166.67).</a:t>
            </a:r>
          </a:p>
          <a:p>
            <a:pPr marL="0" indent="0" defTabSz="984748">
              <a:buNone/>
              <a:defRPr/>
            </a:pPr>
            <a:r>
              <a:rPr lang="en-US" sz="1000" b="1" dirty="0">
                <a:cs typeface="Arial" panose="020B0604020202020204" pitchFamily="34" charset="0"/>
              </a:rPr>
              <a:t>Step 2</a:t>
            </a:r>
            <a:r>
              <a:rPr lang="en-US" sz="1000" dirty="0">
                <a:cs typeface="Arial" panose="020B0604020202020204" pitchFamily="34" charset="0"/>
              </a:rPr>
              <a:t>: Determine the new out-of-pocket costs for the refill ($500). Juan’s new total owed is $833.33 ($333.33 + $500). Divide the new total by the remaining months (11) to get his February payment of $75.76. </a:t>
            </a:r>
          </a:p>
          <a:p>
            <a:pPr marL="0" indent="0" defTabSz="984748">
              <a:buNone/>
              <a:defRPr/>
            </a:pPr>
            <a:r>
              <a:rPr lang="en-US" sz="1000" b="1" dirty="0">
                <a:cs typeface="Arial" panose="020B0604020202020204" pitchFamily="34" charset="0"/>
              </a:rPr>
              <a:t>Step</a:t>
            </a:r>
            <a:r>
              <a:rPr lang="en-US" sz="1000" dirty="0">
                <a:cs typeface="Arial" panose="020B0604020202020204" pitchFamily="34" charset="0"/>
              </a:rPr>
              <a:t> </a:t>
            </a:r>
            <a:r>
              <a:rPr lang="en-US" sz="1000" b="1" dirty="0">
                <a:cs typeface="Arial" panose="020B0604020202020204" pitchFamily="34" charset="0"/>
              </a:rPr>
              <a:t>3:</a:t>
            </a:r>
            <a:r>
              <a:rPr lang="en-US" sz="1000" dirty="0">
                <a:cs typeface="Arial" panose="020B0604020202020204" pitchFamily="34" charset="0"/>
              </a:rPr>
              <a:t> Calculate the payment for each subsequent month. In March, the months remaining in the plan year equals 10. The remaining balance is $757.57. New costs are $500. So, $757.57 + $500= $1,257.57. Divide by 10 (remaining months) to get the payment of $125.76. The calculation for monthly payments in subsequent months, described above, is repeated for each month remaining in the plan year and will change if there are additional out-of-pocket costs. If Juan continues his $500 monthly prescription, he’ll reach the out-of-pocket maximum of $2,000 in April and won’t have new out-of-pocket drug costs for the remainder of the calendar year. His monthly payment amount addresses the remaining balance. He pays a total of $2,000 for the year regardless of whether he selected the payment option.</a:t>
            </a:r>
          </a:p>
          <a:p>
            <a:pPr marL="0" indent="0" defTabSz="984748">
              <a:buNone/>
              <a:defRPr/>
            </a:pPr>
            <a:r>
              <a:rPr lang="en-US" sz="1000" dirty="0">
                <a:cs typeface="Arial" panose="020B0604020202020204" pitchFamily="34" charset="0"/>
              </a:rPr>
              <a:t>If Juan is concerned about paying $500 each month from January to April, this payment option will help him manage those costs. If he prefers to pay $500 each month for 4 months and then pay $0 for the rest of the year, this payment option may not be the right choice for him. He should contact his health or drug plan for personalized help. </a:t>
            </a:r>
          </a:p>
          <a:p>
            <a:pPr marL="0" indent="0" defTabSz="984748">
              <a:buNone/>
              <a:defRPr/>
            </a:pPr>
            <a:endParaRPr lang="en-US" sz="1000" dirty="0">
              <a:cs typeface="Arial" panose="020B0604020202020204" pitchFamily="34" charset="0"/>
            </a:endParaRPr>
          </a:p>
          <a:p>
            <a:pPr marL="0" indent="0" defTabSz="984748">
              <a:buNone/>
              <a:defRPr/>
            </a:pPr>
            <a:r>
              <a:rPr lang="en-US" sz="1000" dirty="0">
                <a:cs typeface="Arial" panose="020B0604020202020204" pitchFamily="34" charset="0"/>
              </a:rPr>
              <a:t>Sources: </a:t>
            </a:r>
            <a:r>
              <a:rPr lang="en-US" sz="1000" dirty="0">
                <a:cs typeface="Arial" panose="020B0604020202020204" pitchFamily="34" charset="0"/>
                <a:hlinkClick r:id="rId5"/>
              </a:rPr>
              <a:t>CMS.gov/files/document/monthly-cap-cost-sharing-technical-memo-july-2023.pdf</a:t>
            </a:r>
            <a:r>
              <a:rPr lang="en-US" sz="1000" dirty="0">
                <a:cs typeface="Arial" panose="020B0604020202020204" pitchFamily="34" charset="0"/>
              </a:rPr>
              <a:t> and </a:t>
            </a:r>
            <a:r>
              <a:rPr lang="en-US" sz="1000" dirty="0">
                <a:cs typeface="Arial" panose="020B0604020202020204" pitchFamily="34" charset="0"/>
                <a:hlinkClick r:id="rId6"/>
              </a:rPr>
              <a:t>CMS.gov/inflation-reduction-act-and-</a:t>
            </a:r>
            <a:r>
              <a:rPr lang="en-US" sz="1000" dirty="0" err="1">
                <a:cs typeface="Arial" panose="020B0604020202020204" pitchFamily="34" charset="0"/>
                <a:hlinkClick r:id="rId6"/>
              </a:rPr>
              <a:t>medicare</a:t>
            </a:r>
            <a:r>
              <a:rPr lang="en-US" sz="1000" dirty="0">
                <a:cs typeface="Arial" panose="020B0604020202020204" pitchFamily="34" charset="0"/>
                <a:hlinkClick r:id="rId6"/>
              </a:rPr>
              <a:t>/part-d-improvements/</a:t>
            </a:r>
            <a:r>
              <a:rPr lang="en-US" sz="1000" dirty="0" err="1">
                <a:cs typeface="Arial" panose="020B0604020202020204" pitchFamily="34" charset="0"/>
                <a:hlinkClick r:id="rId6"/>
              </a:rPr>
              <a:t>medicare</a:t>
            </a:r>
            <a:r>
              <a:rPr lang="en-US" sz="1000" dirty="0">
                <a:cs typeface="Arial" panose="020B0604020202020204" pitchFamily="34" charset="0"/>
                <a:hlinkClick r:id="rId6"/>
              </a:rPr>
              <a:t>-prescription-payment-plan</a:t>
            </a:r>
            <a:r>
              <a:rPr lang="en-US" sz="1000" dirty="0">
                <a:cs typeface="Arial" panose="020B0604020202020204" pitchFamily="34" charset="0"/>
              </a:rPr>
              <a:t>.</a:t>
            </a:r>
            <a:endParaRPr lang="en-US" sz="1000" dirty="0"/>
          </a:p>
        </p:txBody>
      </p:sp>
    </p:spTree>
    <p:extLst>
      <p:ext uri="{BB962C8B-B14F-4D97-AF65-F5344CB8AC3E}">
        <p14:creationId xmlns:p14="http://schemas.microsoft.com/office/powerpoint/2010/main" val="14989346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C4EBF3E-A9DC-EC42-E91D-3AB036A808E2}"/>
              </a:ext>
            </a:extLst>
          </p:cNvPr>
          <p:cNvSpPr/>
          <p:nvPr/>
        </p:nvSpPr>
        <p:spPr>
          <a:xfrm>
            <a:off x="0" y="857250"/>
            <a:ext cx="9144000" cy="1268016"/>
          </a:xfrm>
          <a:prstGeom prst="rect">
            <a:avLst/>
          </a:prstGeom>
          <a:gradFill flip="none" rotWithShape="1">
            <a:gsLst>
              <a:gs pos="0">
                <a:srgbClr val="006AAD">
                  <a:shade val="30000"/>
                  <a:satMod val="115000"/>
                </a:srgbClr>
              </a:gs>
              <a:gs pos="50000">
                <a:srgbClr val="006AAD">
                  <a:shade val="67500"/>
                  <a:satMod val="115000"/>
                </a:srgbClr>
              </a:gs>
              <a:gs pos="100000">
                <a:srgbClr val="006AAD">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chemeClr val="bg1"/>
              </a:solidFill>
              <a:latin typeface="Sabon" panose="02020602060506020403" pitchFamily="18" charset="77"/>
            </a:endParaRPr>
          </a:p>
        </p:txBody>
      </p:sp>
      <p:pic>
        <p:nvPicPr>
          <p:cNvPr id="9" name="Picture 8" descr="Logo&#10;&#10;Description automatically generated">
            <a:extLst>
              <a:ext uri="{FF2B5EF4-FFF2-40B4-BE49-F238E27FC236}">
                <a16:creationId xmlns:a16="http://schemas.microsoft.com/office/drawing/2014/main" id="{4B0026EE-AA3A-D478-9410-887E516D935E}"/>
              </a:ext>
            </a:extLst>
          </p:cNvPr>
          <p:cNvPicPr>
            <a:picLocks noChangeAspect="1"/>
          </p:cNvPicPr>
          <p:nvPr/>
        </p:nvPicPr>
        <p:blipFill>
          <a:blip r:embed="rId3"/>
          <a:stretch>
            <a:fillRect/>
          </a:stretch>
        </p:blipFill>
        <p:spPr>
          <a:xfrm>
            <a:off x="7391400" y="5824330"/>
            <a:ext cx="1417672" cy="801293"/>
          </a:xfrm>
          <a:prstGeom prst="rect">
            <a:avLst/>
          </a:prstGeom>
        </p:spPr>
      </p:pic>
      <p:pic>
        <p:nvPicPr>
          <p:cNvPr id="2" name="Picture 1">
            <a:extLst>
              <a:ext uri="{FF2B5EF4-FFF2-40B4-BE49-F238E27FC236}">
                <a16:creationId xmlns:a16="http://schemas.microsoft.com/office/drawing/2014/main" id="{4B089E04-80D4-C4CE-B464-EAF99E74A61F}"/>
              </a:ext>
            </a:extLst>
          </p:cNvPr>
          <p:cNvPicPr>
            <a:picLocks noChangeAspect="1"/>
          </p:cNvPicPr>
          <p:nvPr/>
        </p:nvPicPr>
        <p:blipFill>
          <a:blip r:embed="rId4"/>
          <a:stretch>
            <a:fillRect/>
          </a:stretch>
        </p:blipFill>
        <p:spPr>
          <a:xfrm>
            <a:off x="152400" y="1063776"/>
            <a:ext cx="9144000" cy="854964"/>
          </a:xfrm>
          <a:prstGeom prst="rect">
            <a:avLst/>
          </a:prstGeom>
        </p:spPr>
      </p:pic>
      <p:pic>
        <p:nvPicPr>
          <p:cNvPr id="4" name="Picture 3">
            <a:extLst>
              <a:ext uri="{FF2B5EF4-FFF2-40B4-BE49-F238E27FC236}">
                <a16:creationId xmlns:a16="http://schemas.microsoft.com/office/drawing/2014/main" id="{C2EAF1D4-6203-5884-5ACB-57ADE8AF33EB}"/>
              </a:ext>
            </a:extLst>
          </p:cNvPr>
          <p:cNvPicPr>
            <a:picLocks noChangeAspect="1"/>
          </p:cNvPicPr>
          <p:nvPr/>
        </p:nvPicPr>
        <p:blipFill>
          <a:blip r:embed="rId5"/>
          <a:stretch>
            <a:fillRect/>
          </a:stretch>
        </p:blipFill>
        <p:spPr>
          <a:xfrm>
            <a:off x="838200" y="2205990"/>
            <a:ext cx="8686800" cy="703815"/>
          </a:xfrm>
          <a:prstGeom prst="rect">
            <a:avLst/>
          </a:prstGeom>
        </p:spPr>
      </p:pic>
      <p:pic>
        <p:nvPicPr>
          <p:cNvPr id="7" name="Picture 6">
            <a:extLst>
              <a:ext uri="{FF2B5EF4-FFF2-40B4-BE49-F238E27FC236}">
                <a16:creationId xmlns:a16="http://schemas.microsoft.com/office/drawing/2014/main" id="{8D418AC4-7785-AA50-031F-2B4F99348651}"/>
              </a:ext>
            </a:extLst>
          </p:cNvPr>
          <p:cNvPicPr>
            <a:picLocks noChangeAspect="1"/>
          </p:cNvPicPr>
          <p:nvPr/>
        </p:nvPicPr>
        <p:blipFill>
          <a:blip r:embed="rId6"/>
          <a:stretch>
            <a:fillRect/>
          </a:stretch>
        </p:blipFill>
        <p:spPr>
          <a:xfrm>
            <a:off x="928537" y="2990529"/>
            <a:ext cx="7390615" cy="3486471"/>
          </a:xfrm>
          <a:prstGeom prst="rect">
            <a:avLst/>
          </a:prstGeom>
        </p:spPr>
      </p:pic>
    </p:spTree>
    <p:extLst>
      <p:ext uri="{BB962C8B-B14F-4D97-AF65-F5344CB8AC3E}">
        <p14:creationId xmlns:p14="http://schemas.microsoft.com/office/powerpoint/2010/main" val="22959950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C4EBF3E-A9DC-EC42-E91D-3AB036A808E2}"/>
              </a:ext>
            </a:extLst>
          </p:cNvPr>
          <p:cNvSpPr/>
          <p:nvPr/>
        </p:nvSpPr>
        <p:spPr>
          <a:xfrm>
            <a:off x="0" y="-714"/>
            <a:ext cx="9144000" cy="1268016"/>
          </a:xfrm>
          <a:prstGeom prst="rect">
            <a:avLst/>
          </a:prstGeom>
          <a:gradFill flip="none" rotWithShape="1">
            <a:gsLst>
              <a:gs pos="0">
                <a:srgbClr val="006AAD">
                  <a:shade val="30000"/>
                  <a:satMod val="115000"/>
                </a:srgbClr>
              </a:gs>
              <a:gs pos="50000">
                <a:srgbClr val="006AAD">
                  <a:shade val="67500"/>
                  <a:satMod val="115000"/>
                </a:srgbClr>
              </a:gs>
              <a:gs pos="100000">
                <a:srgbClr val="006AAD">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chemeClr val="bg1"/>
              </a:solidFill>
              <a:latin typeface="Sabon" panose="02020602060506020403" pitchFamily="18" charset="77"/>
            </a:endParaRPr>
          </a:p>
        </p:txBody>
      </p:sp>
      <p:pic>
        <p:nvPicPr>
          <p:cNvPr id="9" name="Picture 8" descr="Logo&#10;&#10;Description automatically generated">
            <a:extLst>
              <a:ext uri="{FF2B5EF4-FFF2-40B4-BE49-F238E27FC236}">
                <a16:creationId xmlns:a16="http://schemas.microsoft.com/office/drawing/2014/main" id="{4B0026EE-AA3A-D478-9410-887E516D935E}"/>
              </a:ext>
            </a:extLst>
          </p:cNvPr>
          <p:cNvPicPr>
            <a:picLocks noChangeAspect="1"/>
          </p:cNvPicPr>
          <p:nvPr/>
        </p:nvPicPr>
        <p:blipFill>
          <a:blip r:embed="rId3"/>
          <a:stretch>
            <a:fillRect/>
          </a:stretch>
        </p:blipFill>
        <p:spPr>
          <a:xfrm>
            <a:off x="7391400" y="5824330"/>
            <a:ext cx="1417672" cy="801293"/>
          </a:xfrm>
          <a:prstGeom prst="rect">
            <a:avLst/>
          </a:prstGeom>
        </p:spPr>
      </p:pic>
      <p:pic>
        <p:nvPicPr>
          <p:cNvPr id="2" name="Picture 1">
            <a:extLst>
              <a:ext uri="{FF2B5EF4-FFF2-40B4-BE49-F238E27FC236}">
                <a16:creationId xmlns:a16="http://schemas.microsoft.com/office/drawing/2014/main" id="{4B089E04-80D4-C4CE-B464-EAF99E74A61F}"/>
              </a:ext>
            </a:extLst>
          </p:cNvPr>
          <p:cNvPicPr>
            <a:picLocks noChangeAspect="1"/>
          </p:cNvPicPr>
          <p:nvPr/>
        </p:nvPicPr>
        <p:blipFill>
          <a:blip r:embed="rId4"/>
          <a:stretch>
            <a:fillRect/>
          </a:stretch>
        </p:blipFill>
        <p:spPr>
          <a:xfrm>
            <a:off x="0" y="92438"/>
            <a:ext cx="9144000" cy="854964"/>
          </a:xfrm>
          <a:prstGeom prst="rect">
            <a:avLst/>
          </a:prstGeom>
        </p:spPr>
      </p:pic>
      <p:sp>
        <p:nvSpPr>
          <p:cNvPr id="6" name="TextBox 5">
            <a:extLst>
              <a:ext uri="{FF2B5EF4-FFF2-40B4-BE49-F238E27FC236}">
                <a16:creationId xmlns:a16="http://schemas.microsoft.com/office/drawing/2014/main" id="{687C2FDA-9513-AAB4-DD94-E66E0CE8A168}"/>
              </a:ext>
            </a:extLst>
          </p:cNvPr>
          <p:cNvSpPr txBox="1"/>
          <p:nvPr/>
        </p:nvSpPr>
        <p:spPr>
          <a:xfrm>
            <a:off x="419100" y="1676400"/>
            <a:ext cx="8305800" cy="4093428"/>
          </a:xfrm>
          <a:prstGeom prst="rect">
            <a:avLst/>
          </a:prstGeom>
          <a:noFill/>
        </p:spPr>
        <p:txBody>
          <a:bodyPr wrap="square">
            <a:spAutoFit/>
          </a:bodyPr>
          <a:lstStyle/>
          <a:p>
            <a:pPr marL="0" indent="0" defTabSz="984748">
              <a:spcBef>
                <a:spcPts val="305"/>
              </a:spcBef>
              <a:buNone/>
              <a:defRPr/>
            </a:pPr>
            <a:r>
              <a:rPr lang="en-US" sz="1000" b="1" dirty="0">
                <a:solidFill>
                  <a:srgbClr val="000000"/>
                </a:solidFill>
                <a:cs typeface="Arial" panose="020B0604020202020204" pitchFamily="34" charset="0"/>
              </a:rPr>
              <a:t>Presenter Notes</a:t>
            </a:r>
            <a:r>
              <a:rPr lang="en-US" sz="1000" dirty="0">
                <a:solidFill>
                  <a:srgbClr val="444444"/>
                </a:solidFill>
                <a:cs typeface="Arial" panose="020B0604020202020204" pitchFamily="34" charset="0"/>
              </a:rPr>
              <a:t>​</a:t>
            </a:r>
          </a:p>
          <a:p>
            <a:pPr marL="0" indent="0" defTabSz="984748">
              <a:buNone/>
              <a:defRPr/>
            </a:pPr>
            <a:r>
              <a:rPr lang="en-US" sz="1000" u="sng" dirty="0">
                <a:cs typeface="Arial" panose="020B0604020202020204" pitchFamily="34" charset="0"/>
              </a:rPr>
              <a:t>Calculation of “maximum possible payment” for the first month</a:t>
            </a:r>
            <a:r>
              <a:rPr lang="en-US" sz="1000" dirty="0">
                <a:cs typeface="Arial" panose="020B0604020202020204" pitchFamily="34" charset="0"/>
              </a:rPr>
              <a:t>: Carmen started participating in the Medicare Prescription Payment Plan in January. She goes to the pharmacy in January 2025 to fill 4 prescriptions totaling $80.00 out of pocket. Carmen’s maximum possible payment for the first month is the result of subtracting any prior balance ($0 for Carmen) from the annual out-of-pocket maximum ($2,000 for 2025). ($2,000 - $0 = $2,000). There are 12 months remaining in the year because she joined during OEP for January of the following year ($2,000/12= $166.67 is Carmen’s maximum possible payment for the first month. Compare Carmen’s total out-of-pocket costs for January ($80) to the “maximum possible payment” of $166.67. The plan will bill for the lesser of the two amounts ($80).</a:t>
            </a:r>
          </a:p>
          <a:p>
            <a:pPr marL="0" indent="0" defTabSz="984748">
              <a:spcBef>
                <a:spcPts val="646"/>
              </a:spcBef>
              <a:buNone/>
              <a:defRPr/>
            </a:pPr>
            <a:r>
              <a:rPr lang="en-US" sz="1000" u="sng" dirty="0">
                <a:cs typeface="Arial" panose="020B0604020202020204" pitchFamily="34" charset="0"/>
              </a:rPr>
              <a:t>Calculation of payment for February and the rest of the months left in the year</a:t>
            </a:r>
            <a:r>
              <a:rPr lang="en-US" sz="1000" dirty="0">
                <a:cs typeface="Arial" panose="020B0604020202020204" pitchFamily="34" charset="0"/>
              </a:rPr>
              <a:t>: Carmen refills all four of her existing prescriptions in February.  </a:t>
            </a:r>
          </a:p>
          <a:p>
            <a:pPr marL="0" indent="0" defTabSz="984748">
              <a:buNone/>
              <a:defRPr/>
            </a:pPr>
            <a:r>
              <a:rPr lang="en-US" sz="1000" b="1" dirty="0">
                <a:cs typeface="Arial" panose="020B0604020202020204" pitchFamily="34" charset="0"/>
              </a:rPr>
              <a:t>Step 1</a:t>
            </a:r>
            <a:r>
              <a:rPr lang="en-US" sz="1000" dirty="0">
                <a:cs typeface="Arial" panose="020B0604020202020204" pitchFamily="34" charset="0"/>
              </a:rPr>
              <a:t>: Determine the remaining balance. Carmen paid her out-of-pocket costs in full in January ($80). As a result, she has a remaining balance of $0.  </a:t>
            </a:r>
          </a:p>
          <a:p>
            <a:pPr marL="0" indent="0" defTabSz="984748">
              <a:buNone/>
              <a:defRPr/>
            </a:pPr>
            <a:r>
              <a:rPr lang="en-US" sz="1000" b="1" dirty="0">
                <a:cs typeface="Arial" panose="020B0604020202020204" pitchFamily="34" charset="0"/>
              </a:rPr>
              <a:t>Step 2</a:t>
            </a:r>
            <a:r>
              <a:rPr lang="en-US" sz="1000" dirty="0">
                <a:cs typeface="Arial" panose="020B0604020202020204" pitchFamily="34" charset="0"/>
              </a:rPr>
              <a:t>: Add any new out-of-pocket costs for that month. She refills 4 prescriptions with a copays totaling $80. </a:t>
            </a:r>
          </a:p>
          <a:p>
            <a:pPr marL="0" indent="0" defTabSz="984748">
              <a:buNone/>
              <a:defRPr/>
            </a:pPr>
            <a:r>
              <a:rPr lang="en-US" sz="1000" b="1" dirty="0">
                <a:cs typeface="Arial" panose="020B0604020202020204" pitchFamily="34" charset="0"/>
              </a:rPr>
              <a:t>Step 3</a:t>
            </a:r>
            <a:r>
              <a:rPr lang="en-US" sz="1000" dirty="0">
                <a:cs typeface="Arial" panose="020B0604020202020204" pitchFamily="34" charset="0"/>
              </a:rPr>
              <a:t>: For February and the remaining months of the year, calculate Carmen’s payments by adding new monthly costs to any remaining balance, then divide the total by the number of remaining months in the year. In February, 11 months remain in the plan year; ($0 + $80.00)/11 = $7.27  </a:t>
            </a:r>
          </a:p>
          <a:p>
            <a:pPr marL="0" indent="0" defTabSz="984748">
              <a:spcBef>
                <a:spcPts val="646"/>
              </a:spcBef>
              <a:buNone/>
              <a:defRPr/>
            </a:pPr>
            <a:r>
              <a:rPr lang="en-US" sz="1000" dirty="0">
                <a:cs typeface="Arial" panose="020B0604020202020204" pitchFamily="34" charset="0"/>
              </a:rPr>
              <a:t>In March, Carmen again pays $80 out-of-pocket for her 4 prescriptions. Her remaining balance from February is $72.73 ($80 - $7.27 = $72.73). Her March payment is calculated by adding her new costs to her remaining balance ($80 + $72.73 =$152.73). The total is divided by the number of months remaining in the year (10). So, $152.73 / 10 = $15.27. Repeat this process for each month. The resulting payments are displayed on the slide. Carmen will pay the same total amount out-of-pocket for the year regardless of whether she uses the Medicare Prescription Payment Plans. Carmen’s payment varies each month. She may prefer to pay $80 each month for payment predictability. Regardless, she’ll never pay more than:</a:t>
            </a:r>
            <a:endParaRPr lang="en-US" sz="1000" dirty="0">
              <a:solidFill>
                <a:srgbClr val="000000"/>
              </a:solidFill>
            </a:endParaRPr>
          </a:p>
          <a:p>
            <a:pPr marL="168275" indent="-168275"/>
            <a:r>
              <a:rPr lang="en-US" sz="1000" dirty="0">
                <a:cs typeface="Arial" panose="020B0604020202020204" pitchFamily="34" charset="0"/>
              </a:rPr>
              <a:t>The total amount she would have paid out-of-pocket. </a:t>
            </a:r>
          </a:p>
          <a:p>
            <a:pPr marL="168275" indent="-168275"/>
            <a:r>
              <a:rPr lang="en-US" sz="1000" dirty="0">
                <a:cs typeface="Arial" panose="020B0604020202020204" pitchFamily="34" charset="0"/>
              </a:rPr>
              <a:t>The total annual out-of-pocket maximum ($2,000 in 2025).</a:t>
            </a:r>
          </a:p>
          <a:p>
            <a:pPr marL="0" indent="0" defTabSz="984748">
              <a:spcBef>
                <a:spcPts val="646"/>
              </a:spcBef>
              <a:buNone/>
              <a:defRPr/>
            </a:pPr>
            <a:r>
              <a:rPr lang="en-US" sz="1000" dirty="0">
                <a:cs typeface="Arial" panose="020B0604020202020204" pitchFamily="34" charset="0"/>
              </a:rPr>
              <a:t>Depending on your specific circumstances, you may not benefit from using this payment option due to the higher payments later in the year. Contact your health or drug plan for personalized help. In particular, for people with Extra Help (also known as LIS), enrollment in Extra Help is more advantageous than the Medicare Prescription Payment Plan. </a:t>
            </a:r>
          </a:p>
          <a:p>
            <a:pPr marL="0" indent="0" defTabSz="984748">
              <a:spcBef>
                <a:spcPts val="646"/>
              </a:spcBef>
              <a:buNone/>
              <a:defRPr/>
            </a:pPr>
            <a:r>
              <a:rPr lang="en-US" sz="1000" dirty="0">
                <a:cs typeface="Arial" panose="020B0604020202020204" pitchFamily="34" charset="0"/>
              </a:rPr>
              <a:t>Sources: </a:t>
            </a:r>
            <a:r>
              <a:rPr lang="en-US" sz="1000" dirty="0">
                <a:cs typeface="Arial" panose="020B0604020202020204" pitchFamily="34" charset="0"/>
                <a:hlinkClick r:id="rId5"/>
              </a:rPr>
              <a:t>CMS.gov/files/document/medicare-prescription-payment-plan-final-part-one-guidance.pdf</a:t>
            </a:r>
            <a:r>
              <a:rPr lang="en-US" sz="1000" dirty="0">
                <a:cs typeface="Arial" panose="020B0604020202020204" pitchFamily="34" charset="0"/>
              </a:rPr>
              <a:t> and </a:t>
            </a:r>
            <a:r>
              <a:rPr lang="en-US" sz="1000" dirty="0">
                <a:cs typeface="Arial" panose="020B0604020202020204" pitchFamily="34" charset="0"/>
                <a:hlinkClick r:id="rId6"/>
              </a:rPr>
              <a:t>CMS.gov/inflation-reduction-act-and-</a:t>
            </a:r>
            <a:r>
              <a:rPr lang="en-US" sz="1000" dirty="0" err="1">
                <a:cs typeface="Arial" panose="020B0604020202020204" pitchFamily="34" charset="0"/>
                <a:hlinkClick r:id="rId6"/>
              </a:rPr>
              <a:t>medicare</a:t>
            </a:r>
            <a:r>
              <a:rPr lang="en-US" sz="1000" dirty="0">
                <a:cs typeface="Arial" panose="020B0604020202020204" pitchFamily="34" charset="0"/>
                <a:hlinkClick r:id="rId6"/>
              </a:rPr>
              <a:t>/part-d-improvements/</a:t>
            </a:r>
            <a:r>
              <a:rPr lang="en-US" sz="1000" dirty="0" err="1">
                <a:cs typeface="Arial" panose="020B0604020202020204" pitchFamily="34" charset="0"/>
                <a:hlinkClick r:id="rId6"/>
              </a:rPr>
              <a:t>medicare</a:t>
            </a:r>
            <a:r>
              <a:rPr lang="en-US" sz="1000" dirty="0">
                <a:cs typeface="Arial" panose="020B0604020202020204" pitchFamily="34" charset="0"/>
                <a:hlinkClick r:id="rId6"/>
              </a:rPr>
              <a:t>-prescription-payment-plan</a:t>
            </a:r>
            <a:r>
              <a:rPr lang="en-US" sz="1000" dirty="0">
                <a:cs typeface="Arial" panose="020B0604020202020204" pitchFamily="34" charset="0"/>
              </a:rPr>
              <a:t>.</a:t>
            </a:r>
          </a:p>
        </p:txBody>
      </p:sp>
    </p:spTree>
    <p:extLst>
      <p:ext uri="{BB962C8B-B14F-4D97-AF65-F5344CB8AC3E}">
        <p14:creationId xmlns:p14="http://schemas.microsoft.com/office/powerpoint/2010/main" val="33843790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C4EBF3E-A9DC-EC42-E91D-3AB036A808E2}"/>
              </a:ext>
            </a:extLst>
          </p:cNvPr>
          <p:cNvSpPr/>
          <p:nvPr/>
        </p:nvSpPr>
        <p:spPr>
          <a:xfrm>
            <a:off x="0" y="857250"/>
            <a:ext cx="9144000" cy="1268016"/>
          </a:xfrm>
          <a:prstGeom prst="rect">
            <a:avLst/>
          </a:prstGeom>
          <a:gradFill flip="none" rotWithShape="1">
            <a:gsLst>
              <a:gs pos="0">
                <a:srgbClr val="006AAD">
                  <a:shade val="30000"/>
                  <a:satMod val="115000"/>
                </a:srgbClr>
              </a:gs>
              <a:gs pos="50000">
                <a:srgbClr val="006AAD">
                  <a:shade val="67500"/>
                  <a:satMod val="115000"/>
                </a:srgbClr>
              </a:gs>
              <a:gs pos="100000">
                <a:srgbClr val="006AAD">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50" b="1" i="1" dirty="0">
                <a:solidFill>
                  <a:schemeClr val="bg1"/>
                </a:solidFill>
                <a:latin typeface="Sabon" panose="02020602060506020403" pitchFamily="18" charset="77"/>
              </a:rPr>
              <a:t>Medicare Prescription Payment Plan</a:t>
            </a:r>
            <a:endParaRPr lang="en-US" sz="2700" dirty="0">
              <a:solidFill>
                <a:schemeClr val="bg1"/>
              </a:solidFill>
              <a:latin typeface="Sabon" panose="02020602060506020403" pitchFamily="18" charset="77"/>
            </a:endParaRPr>
          </a:p>
        </p:txBody>
      </p:sp>
      <p:pic>
        <p:nvPicPr>
          <p:cNvPr id="9" name="Picture 8" descr="Logo&#10;&#10;Description automatically generated">
            <a:extLst>
              <a:ext uri="{FF2B5EF4-FFF2-40B4-BE49-F238E27FC236}">
                <a16:creationId xmlns:a16="http://schemas.microsoft.com/office/drawing/2014/main" id="{4B0026EE-AA3A-D478-9410-887E516D935E}"/>
              </a:ext>
            </a:extLst>
          </p:cNvPr>
          <p:cNvPicPr>
            <a:picLocks noChangeAspect="1"/>
          </p:cNvPicPr>
          <p:nvPr/>
        </p:nvPicPr>
        <p:blipFill>
          <a:blip r:embed="rId3"/>
          <a:stretch>
            <a:fillRect/>
          </a:stretch>
        </p:blipFill>
        <p:spPr>
          <a:xfrm>
            <a:off x="7391400" y="5824330"/>
            <a:ext cx="1417672" cy="801293"/>
          </a:xfrm>
          <a:prstGeom prst="rect">
            <a:avLst/>
          </a:prstGeom>
        </p:spPr>
      </p:pic>
      <p:sp>
        <p:nvSpPr>
          <p:cNvPr id="2" name="TextBox 1">
            <a:extLst>
              <a:ext uri="{FF2B5EF4-FFF2-40B4-BE49-F238E27FC236}">
                <a16:creationId xmlns:a16="http://schemas.microsoft.com/office/drawing/2014/main" id="{43AAFB76-E99F-D0E0-F5B2-9861FDBBF773}"/>
              </a:ext>
            </a:extLst>
          </p:cNvPr>
          <p:cNvSpPr txBox="1"/>
          <p:nvPr/>
        </p:nvSpPr>
        <p:spPr>
          <a:xfrm>
            <a:off x="685800" y="2551837"/>
            <a:ext cx="7848600" cy="3785652"/>
          </a:xfrm>
          <a:prstGeom prst="rect">
            <a:avLst/>
          </a:prstGeom>
          <a:noFill/>
        </p:spPr>
        <p:txBody>
          <a:bodyPr wrap="square" rtlCol="0">
            <a:spAutoFit/>
          </a:bodyPr>
          <a:lstStyle/>
          <a:p>
            <a:r>
              <a:rPr lang="en-US" dirty="0"/>
              <a:t>During AEP plan review:</a:t>
            </a:r>
          </a:p>
          <a:p>
            <a:endParaRPr lang="en-US" dirty="0"/>
          </a:p>
          <a:p>
            <a:pPr marL="285750" indent="-285750">
              <a:buFont typeface="Wingdings" panose="05000000000000000000" pitchFamily="2" charset="2"/>
              <a:buChar char="Ø"/>
            </a:pPr>
            <a:r>
              <a:rPr lang="en-US" dirty="0"/>
              <a:t>High-cost meds?  Use Payment Plan option in Plan Finder to show estimated monthly costs</a:t>
            </a:r>
          </a:p>
          <a:p>
            <a:r>
              <a:rPr lang="en-US" sz="1000" dirty="0"/>
              <a:t>	Note:  </a:t>
            </a:r>
            <a:r>
              <a:rPr lang="en-US" sz="1000" i="1" dirty="0"/>
              <a:t>POS Threshold for Out-of-Pocket Costs: CMS has revised section 60.2.3 to state that </a:t>
            </a:r>
            <a:r>
              <a:rPr lang="en-US" sz="1000" i="1" dirty="0">
                <a:highlight>
                  <a:srgbClr val="FFFF00"/>
                </a:highlight>
              </a:rPr>
              <a:t>Part D sponsors and pharmacies must </a:t>
            </a:r>
            <a:r>
              <a:rPr lang="en-US" sz="1000" i="1" dirty="0"/>
              <a:t>	</a:t>
            </a:r>
            <a:r>
              <a:rPr lang="en-US" sz="1000" i="1" dirty="0">
                <a:highlight>
                  <a:srgbClr val="FFFF00"/>
                </a:highlight>
              </a:rPr>
              <a:t>use a $600, single prescription POS threshold to identify enrollees likely to benefit</a:t>
            </a:r>
            <a:r>
              <a:rPr lang="en-US" sz="1000" i="1" dirty="0"/>
              <a:t>. CMS chose a single prescription drug cost POS 	threshold of $600 because this approach identifies Part D enrollees with a very high likelihood (~98%) of benefiting from the 	Medicare Prescription Payment Plan program, while reducing the risk of identifying Part D enrollees for whom the program may not 	be as helpful.</a:t>
            </a:r>
          </a:p>
          <a:p>
            <a:endParaRPr lang="en-US" dirty="0"/>
          </a:p>
          <a:p>
            <a:pPr marL="285750" indent="-285750">
              <a:buFont typeface="Wingdings" panose="05000000000000000000" pitchFamily="2" charset="2"/>
              <a:buChar char="Ø"/>
            </a:pPr>
            <a:r>
              <a:rPr lang="en-US" dirty="0"/>
              <a:t>Explain to beneficiary to notify plan about wanting to opt in prior to beginning of year (so they don’t have high cost at pharmacy right away in January) – Enrollment Confirmation Page will have information/link to see costs</a:t>
            </a:r>
          </a:p>
          <a:p>
            <a:r>
              <a:rPr lang="en-US" dirty="0"/>
              <a:t>	</a:t>
            </a:r>
            <a:r>
              <a:rPr lang="en-US" sz="1000" i="1" dirty="0"/>
              <a:t>Plan has 10 days to process payment plan application if prior to coverage starting</a:t>
            </a:r>
          </a:p>
          <a:p>
            <a:r>
              <a:rPr lang="en-US" sz="1000" i="1" dirty="0"/>
              <a:t>	Plan has 24 hours to process payment plan application if in middle of coverage</a:t>
            </a:r>
          </a:p>
          <a:p>
            <a:endParaRPr lang="en-US" dirty="0"/>
          </a:p>
        </p:txBody>
      </p:sp>
    </p:spTree>
    <p:extLst>
      <p:ext uri="{BB962C8B-B14F-4D97-AF65-F5344CB8AC3E}">
        <p14:creationId xmlns:p14="http://schemas.microsoft.com/office/powerpoint/2010/main" val="20407266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07EC5C-03E6-D774-42BF-F5D8318ACC5F}"/>
              </a:ext>
            </a:extLst>
          </p:cNvPr>
          <p:cNvPicPr>
            <a:picLocks noChangeAspect="1"/>
          </p:cNvPicPr>
          <p:nvPr/>
        </p:nvPicPr>
        <p:blipFill>
          <a:blip r:embed="rId3"/>
          <a:stretch>
            <a:fillRect/>
          </a:stretch>
        </p:blipFill>
        <p:spPr>
          <a:xfrm>
            <a:off x="-1" y="0"/>
            <a:ext cx="9194914" cy="6858000"/>
          </a:xfrm>
          <a:prstGeom prst="rect">
            <a:avLst/>
          </a:prstGeom>
        </p:spPr>
      </p:pic>
      <p:sp>
        <p:nvSpPr>
          <p:cNvPr id="36" name="Delay 35">
            <a:extLst>
              <a:ext uri="{FF2B5EF4-FFF2-40B4-BE49-F238E27FC236}">
                <a16:creationId xmlns:a16="http://schemas.microsoft.com/office/drawing/2014/main" id="{4BD32689-002B-CC8B-5F0A-75B863DB4610}"/>
              </a:ext>
            </a:extLst>
          </p:cNvPr>
          <p:cNvSpPr/>
          <p:nvPr/>
        </p:nvSpPr>
        <p:spPr>
          <a:xfrm flipH="1">
            <a:off x="4516233" y="2903220"/>
            <a:ext cx="4678680" cy="3962400"/>
          </a:xfrm>
          <a:prstGeom prst="flowChartDelay">
            <a:avLst/>
          </a:prstGeom>
          <a:solidFill>
            <a:srgbClr val="0C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8" name="Title 1">
            <a:extLst>
              <a:ext uri="{FF2B5EF4-FFF2-40B4-BE49-F238E27FC236}">
                <a16:creationId xmlns:a16="http://schemas.microsoft.com/office/drawing/2014/main" id="{9F218658-4071-EAC6-6D95-A4E2D32CAC74}"/>
              </a:ext>
            </a:extLst>
          </p:cNvPr>
          <p:cNvSpPr txBox="1">
            <a:spLocks/>
          </p:cNvSpPr>
          <p:nvPr/>
        </p:nvSpPr>
        <p:spPr>
          <a:xfrm>
            <a:off x="5715000" y="4170611"/>
            <a:ext cx="2822151" cy="1427618"/>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500" b="1" i="1" dirty="0">
                <a:solidFill>
                  <a:schemeClr val="bg1"/>
                </a:solidFill>
                <a:latin typeface="Sabon" panose="02020602060506020403" pitchFamily="18" charset="77"/>
              </a:rPr>
              <a:t>Questions or Thoughts?</a:t>
            </a:r>
          </a:p>
          <a:p>
            <a:endParaRPr lang="en-US" sz="3000" dirty="0">
              <a:solidFill>
                <a:schemeClr val="bg1"/>
              </a:solidFill>
              <a:latin typeface="Sabon" panose="02020602060506020403" pitchFamily="18" charset="77"/>
            </a:endParaRPr>
          </a:p>
        </p:txBody>
      </p:sp>
      <p:pic>
        <p:nvPicPr>
          <p:cNvPr id="4" name="Picture 3" descr="Logo&#10;&#10;Description automatically generated">
            <a:extLst>
              <a:ext uri="{FF2B5EF4-FFF2-40B4-BE49-F238E27FC236}">
                <a16:creationId xmlns:a16="http://schemas.microsoft.com/office/drawing/2014/main" id="{09D2F357-617F-55AB-A2B6-9F9AC43051E5}"/>
              </a:ext>
            </a:extLst>
          </p:cNvPr>
          <p:cNvPicPr>
            <a:picLocks noChangeAspect="1"/>
          </p:cNvPicPr>
          <p:nvPr/>
        </p:nvPicPr>
        <p:blipFill>
          <a:blip r:embed="rId4"/>
          <a:stretch>
            <a:fillRect/>
          </a:stretch>
        </p:blipFill>
        <p:spPr>
          <a:xfrm>
            <a:off x="457200" y="304800"/>
            <a:ext cx="2070356" cy="1170201"/>
          </a:xfrm>
          <a:prstGeom prst="rect">
            <a:avLst/>
          </a:prstGeom>
        </p:spPr>
      </p:pic>
    </p:spTree>
    <p:extLst>
      <p:ext uri="{BB962C8B-B14F-4D97-AF65-F5344CB8AC3E}">
        <p14:creationId xmlns:p14="http://schemas.microsoft.com/office/powerpoint/2010/main" val="33448161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C4EBF3E-A9DC-EC42-E91D-3AB036A808E2}"/>
              </a:ext>
            </a:extLst>
          </p:cNvPr>
          <p:cNvSpPr/>
          <p:nvPr/>
        </p:nvSpPr>
        <p:spPr>
          <a:xfrm>
            <a:off x="0" y="857250"/>
            <a:ext cx="9144000" cy="1268016"/>
          </a:xfrm>
          <a:prstGeom prst="rect">
            <a:avLst/>
          </a:prstGeom>
          <a:gradFill flip="none" rotWithShape="1">
            <a:gsLst>
              <a:gs pos="0">
                <a:srgbClr val="006AAD">
                  <a:shade val="30000"/>
                  <a:satMod val="115000"/>
                </a:srgbClr>
              </a:gs>
              <a:gs pos="50000">
                <a:srgbClr val="006AAD">
                  <a:shade val="67500"/>
                  <a:satMod val="115000"/>
                </a:srgbClr>
              </a:gs>
              <a:gs pos="100000">
                <a:srgbClr val="006AAD">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4050" b="1" i="1" dirty="0">
                <a:solidFill>
                  <a:prstClr val="white"/>
                </a:solidFill>
                <a:latin typeface="Sabon" panose="02020602060506020403" pitchFamily="18" charset="77"/>
              </a:rPr>
              <a:t>LIS (Extra Help) </a:t>
            </a:r>
          </a:p>
          <a:p>
            <a:pPr algn="ctr" defTabSz="685800"/>
            <a:r>
              <a:rPr lang="en-US" sz="4050" b="1" i="1" dirty="0">
                <a:solidFill>
                  <a:prstClr val="white"/>
                </a:solidFill>
                <a:latin typeface="Sabon" panose="02020602060506020403" pitchFamily="18" charset="77"/>
              </a:rPr>
              <a:t>SEP Changes</a:t>
            </a:r>
            <a:endParaRPr lang="en-US" sz="2700" dirty="0">
              <a:solidFill>
                <a:prstClr val="white"/>
              </a:solidFill>
              <a:latin typeface="Sabon" panose="02020602060506020403" pitchFamily="18" charset="77"/>
            </a:endParaRPr>
          </a:p>
        </p:txBody>
      </p:sp>
      <p:sp>
        <p:nvSpPr>
          <p:cNvPr id="3" name="Content Placeholder 5">
            <a:extLst>
              <a:ext uri="{FF2B5EF4-FFF2-40B4-BE49-F238E27FC236}">
                <a16:creationId xmlns:a16="http://schemas.microsoft.com/office/drawing/2014/main" id="{1E5D89B6-48E3-CC16-0430-C04C50500D4E}"/>
              </a:ext>
            </a:extLst>
          </p:cNvPr>
          <p:cNvSpPr>
            <a:spLocks noGrp="1"/>
          </p:cNvSpPr>
          <p:nvPr>
            <p:ph idx="1"/>
          </p:nvPr>
        </p:nvSpPr>
        <p:spPr>
          <a:xfrm>
            <a:off x="457200" y="2286000"/>
            <a:ext cx="8229600" cy="4341511"/>
          </a:xfrm>
        </p:spPr>
        <p:txBody>
          <a:bodyPr>
            <a:normAutofit lnSpcReduction="10000"/>
          </a:bodyPr>
          <a:lstStyle/>
          <a:p>
            <a:r>
              <a:rPr lang="en-US" sz="1900" dirty="0"/>
              <a:t>CMS revised the current Part D </a:t>
            </a:r>
            <a:r>
              <a:rPr lang="en-US" sz="1900" dirty="0">
                <a:highlight>
                  <a:srgbClr val="FFFF00"/>
                </a:highlight>
              </a:rPr>
              <a:t>quarterly (effect. 2019)</a:t>
            </a:r>
            <a:r>
              <a:rPr lang="en-US" sz="1900" dirty="0"/>
              <a:t> Special Enrollment Period (SEP) for dually eligible, and other Part D low-income subsidy (LIS)-enrolled individuals, to a </a:t>
            </a:r>
            <a:r>
              <a:rPr lang="en-US" sz="1900" dirty="0">
                <a:highlight>
                  <a:srgbClr val="FFFF00"/>
                </a:highlight>
              </a:rPr>
              <a:t>once-per-month SEP to enroll in a standalone prescription drug plan </a:t>
            </a:r>
          </a:p>
          <a:p>
            <a:pPr marL="0" indent="0">
              <a:buNone/>
            </a:pPr>
            <a:endParaRPr lang="en-US" sz="1900" dirty="0">
              <a:highlight>
                <a:srgbClr val="FFFF00"/>
              </a:highlight>
            </a:endParaRPr>
          </a:p>
          <a:p>
            <a:r>
              <a:rPr lang="en-US" sz="1900" dirty="0"/>
              <a:t>Beginning in 2025, the monthly dual eligible/LIS SEP will allow a </a:t>
            </a:r>
            <a:r>
              <a:rPr lang="en-US" sz="1900" dirty="0">
                <a:highlight>
                  <a:srgbClr val="FFFF00"/>
                </a:highlight>
              </a:rPr>
              <a:t>once-per-month election to leave an MA-PD for Original Medicare and a standalone drug plan or switch between standalone drug plans </a:t>
            </a:r>
          </a:p>
          <a:p>
            <a:pPr marL="0" indent="0">
              <a:buNone/>
            </a:pPr>
            <a:endParaRPr lang="en-US" sz="1900" dirty="0">
              <a:highlight>
                <a:srgbClr val="FFFF00"/>
              </a:highlight>
            </a:endParaRPr>
          </a:p>
          <a:p>
            <a:r>
              <a:rPr lang="en-US" sz="1900" dirty="0"/>
              <a:t>It will </a:t>
            </a:r>
            <a:r>
              <a:rPr lang="en-US" sz="1900" dirty="0">
                <a:highlight>
                  <a:srgbClr val="FFFF00"/>
                </a:highlight>
              </a:rPr>
              <a:t>no longer permit an SEP enrollment into Medicare Advantage Plans with Drug Coverage (MA-PD) or changes between MA-PD plans </a:t>
            </a:r>
          </a:p>
          <a:p>
            <a:pPr marL="0" indent="0">
              <a:buNone/>
            </a:pPr>
            <a:endParaRPr lang="en-US" sz="1900" dirty="0">
              <a:highlight>
                <a:srgbClr val="FFFF00"/>
              </a:highlight>
            </a:endParaRPr>
          </a:p>
          <a:p>
            <a:r>
              <a:rPr lang="en-US" sz="1900" dirty="0"/>
              <a:t>New integrated care SEP will allow full-benefit dually eligible individuals to enroll </a:t>
            </a:r>
            <a:r>
              <a:rPr lang="en-US" sz="1900" dirty="0">
                <a:highlight>
                  <a:srgbClr val="FFFF00"/>
                </a:highlight>
              </a:rPr>
              <a:t>monthly</a:t>
            </a:r>
            <a:r>
              <a:rPr lang="en-US" sz="1900" dirty="0"/>
              <a:t> into a fully integrated dual eligible special needs plans (FIDE SNP) to </a:t>
            </a:r>
            <a:r>
              <a:rPr lang="en-US" sz="1900" dirty="0">
                <a:highlight>
                  <a:srgbClr val="FFFF00"/>
                </a:highlight>
              </a:rPr>
              <a:t>facilitate aligned enrollment with the Medicaid managed care organization</a:t>
            </a:r>
          </a:p>
          <a:p>
            <a:pPr marL="0" indent="0">
              <a:buNone/>
            </a:pPr>
            <a:endParaRPr lang="en-US" dirty="0">
              <a:highlight>
                <a:srgbClr val="FFFF00"/>
              </a:highlight>
            </a:endParaRPr>
          </a:p>
          <a:p>
            <a:endParaRPr lang="en-US" dirty="0">
              <a:highlight>
                <a:srgbClr val="FFFF00"/>
              </a:highlight>
            </a:endParaRPr>
          </a:p>
        </p:txBody>
      </p:sp>
    </p:spTree>
    <p:extLst>
      <p:ext uri="{BB962C8B-B14F-4D97-AF65-F5344CB8AC3E}">
        <p14:creationId xmlns:p14="http://schemas.microsoft.com/office/powerpoint/2010/main" val="25694539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C4EBF3E-A9DC-EC42-E91D-3AB036A808E2}"/>
              </a:ext>
            </a:extLst>
          </p:cNvPr>
          <p:cNvSpPr/>
          <p:nvPr/>
        </p:nvSpPr>
        <p:spPr>
          <a:xfrm>
            <a:off x="0" y="857250"/>
            <a:ext cx="9144000" cy="1268016"/>
          </a:xfrm>
          <a:prstGeom prst="rect">
            <a:avLst/>
          </a:prstGeom>
          <a:gradFill flip="none" rotWithShape="1">
            <a:gsLst>
              <a:gs pos="0">
                <a:srgbClr val="006AAD">
                  <a:shade val="30000"/>
                  <a:satMod val="115000"/>
                </a:srgbClr>
              </a:gs>
              <a:gs pos="50000">
                <a:srgbClr val="006AAD">
                  <a:shade val="67500"/>
                  <a:satMod val="115000"/>
                </a:srgbClr>
              </a:gs>
              <a:gs pos="100000">
                <a:srgbClr val="006AAD">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4000" b="1" i="1" dirty="0">
                <a:solidFill>
                  <a:prstClr val="white"/>
                </a:solidFill>
                <a:latin typeface="Sabon" panose="02020602060506020403" pitchFamily="18" charset="77"/>
              </a:rPr>
              <a:t>Full-Dual </a:t>
            </a:r>
          </a:p>
          <a:p>
            <a:pPr algn="ctr" defTabSz="685800"/>
            <a:r>
              <a:rPr lang="en-US" sz="4000" b="1" i="1" dirty="0">
                <a:solidFill>
                  <a:prstClr val="white"/>
                </a:solidFill>
                <a:latin typeface="Sabon" panose="02020602060506020403" pitchFamily="18" charset="77"/>
              </a:rPr>
              <a:t>SEP Changes</a:t>
            </a:r>
            <a:endParaRPr lang="en-US" sz="4000" dirty="0">
              <a:solidFill>
                <a:prstClr val="white"/>
              </a:solidFill>
              <a:latin typeface="Sabon" panose="02020602060506020403" pitchFamily="18" charset="77"/>
            </a:endParaRPr>
          </a:p>
        </p:txBody>
      </p:sp>
      <p:pic>
        <p:nvPicPr>
          <p:cNvPr id="9" name="Picture 8" descr="Logo&#10;&#10;Description automatically generated">
            <a:extLst>
              <a:ext uri="{FF2B5EF4-FFF2-40B4-BE49-F238E27FC236}">
                <a16:creationId xmlns:a16="http://schemas.microsoft.com/office/drawing/2014/main" id="{4B0026EE-AA3A-D478-9410-887E516D935E}"/>
              </a:ext>
            </a:extLst>
          </p:cNvPr>
          <p:cNvPicPr>
            <a:picLocks noChangeAspect="1"/>
          </p:cNvPicPr>
          <p:nvPr/>
        </p:nvPicPr>
        <p:blipFill>
          <a:blip r:embed="rId3"/>
          <a:stretch>
            <a:fillRect/>
          </a:stretch>
        </p:blipFill>
        <p:spPr>
          <a:xfrm>
            <a:off x="7391400" y="5920833"/>
            <a:ext cx="1341472" cy="758223"/>
          </a:xfrm>
          <a:prstGeom prst="rect">
            <a:avLst/>
          </a:prstGeom>
        </p:spPr>
      </p:pic>
      <p:sp>
        <p:nvSpPr>
          <p:cNvPr id="3" name="TextBox 2">
            <a:extLst>
              <a:ext uri="{FF2B5EF4-FFF2-40B4-BE49-F238E27FC236}">
                <a16:creationId xmlns:a16="http://schemas.microsoft.com/office/drawing/2014/main" id="{B6D60303-86AD-10E6-B95C-31BED62E43FD}"/>
              </a:ext>
            </a:extLst>
          </p:cNvPr>
          <p:cNvSpPr txBox="1"/>
          <p:nvPr/>
        </p:nvSpPr>
        <p:spPr>
          <a:xfrm>
            <a:off x="381000" y="2438400"/>
            <a:ext cx="8001000" cy="2462213"/>
          </a:xfrm>
          <a:prstGeom prst="rect">
            <a:avLst/>
          </a:prstGeom>
          <a:noFill/>
        </p:spPr>
        <p:txBody>
          <a:bodyPr wrap="square">
            <a:spAutoFit/>
          </a:bodyPr>
          <a:lstStyle/>
          <a:p>
            <a:r>
              <a:rPr lang="en-US" sz="1400" dirty="0"/>
              <a:t>CMS established a new integrated care SEP to allow full-benefit dually eligible individuals to elect an integrated dual eligible special needs plan </a:t>
            </a:r>
            <a:r>
              <a:rPr lang="en-US" sz="1400" dirty="0">
                <a:highlight>
                  <a:srgbClr val="FFFF00"/>
                </a:highlight>
              </a:rPr>
              <a:t>(D-SNP) </a:t>
            </a:r>
            <a:r>
              <a:rPr lang="en-US" sz="1400" dirty="0"/>
              <a:t>when the individual also receives Medicaid services through an affiliated Medicaid managed care plan</a:t>
            </a:r>
          </a:p>
          <a:p>
            <a:endParaRPr lang="en-US" sz="1400" dirty="0"/>
          </a:p>
          <a:p>
            <a:r>
              <a:rPr lang="en-US" sz="1400" dirty="0"/>
              <a:t>Beginning in 2025, the new integrated care SEP will allow full-benefit dually eligible individuals to </a:t>
            </a:r>
            <a:r>
              <a:rPr lang="en-US" sz="1400" dirty="0">
                <a:highlight>
                  <a:srgbClr val="FFFF00"/>
                </a:highlight>
              </a:rPr>
              <a:t>enroll monthly into a fully integrated dual eligible special needs plans (FIDE SNP)</a:t>
            </a:r>
          </a:p>
          <a:p>
            <a:endParaRPr lang="en-US" sz="1400" dirty="0"/>
          </a:p>
          <a:p>
            <a:r>
              <a:rPr lang="en-US" sz="1400" dirty="0"/>
              <a:t>Collectively, the SEP changes will simplify and reduce confusion around SEP usage, reduce incentives for aggressive sales tactics targeting dually eligible individuals, and create more opportunities for enrollment into integrated D-SNPs where they are available</a:t>
            </a:r>
          </a:p>
          <a:p>
            <a:endParaRPr lang="en-US" sz="1400" dirty="0"/>
          </a:p>
        </p:txBody>
      </p:sp>
    </p:spTree>
    <p:extLst>
      <p:ext uri="{BB962C8B-B14F-4D97-AF65-F5344CB8AC3E}">
        <p14:creationId xmlns:p14="http://schemas.microsoft.com/office/powerpoint/2010/main" val="16826588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C4EBF3E-A9DC-EC42-E91D-3AB036A808E2}"/>
              </a:ext>
            </a:extLst>
          </p:cNvPr>
          <p:cNvSpPr/>
          <p:nvPr/>
        </p:nvSpPr>
        <p:spPr>
          <a:xfrm>
            <a:off x="0" y="857250"/>
            <a:ext cx="9144000" cy="1268016"/>
          </a:xfrm>
          <a:prstGeom prst="rect">
            <a:avLst/>
          </a:prstGeom>
          <a:gradFill flip="none" rotWithShape="1">
            <a:gsLst>
              <a:gs pos="0">
                <a:srgbClr val="006AAD">
                  <a:shade val="30000"/>
                  <a:satMod val="115000"/>
                </a:srgbClr>
              </a:gs>
              <a:gs pos="50000">
                <a:srgbClr val="006AAD">
                  <a:shade val="67500"/>
                  <a:satMod val="115000"/>
                </a:srgbClr>
              </a:gs>
              <a:gs pos="100000">
                <a:srgbClr val="006AAD">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4050" b="1" i="1" dirty="0">
                <a:solidFill>
                  <a:prstClr val="white"/>
                </a:solidFill>
                <a:latin typeface="Sabon" panose="02020602060506020403" pitchFamily="18" charset="77"/>
              </a:rPr>
              <a:t>Telehealth Changes</a:t>
            </a:r>
            <a:endParaRPr lang="en-US" sz="2700" dirty="0">
              <a:solidFill>
                <a:prstClr val="white"/>
              </a:solidFill>
              <a:latin typeface="Sabon" panose="02020602060506020403" pitchFamily="18" charset="77"/>
            </a:endParaRPr>
          </a:p>
        </p:txBody>
      </p:sp>
      <p:pic>
        <p:nvPicPr>
          <p:cNvPr id="9" name="Picture 8" descr="Logo&#10;&#10;Description automatically generated">
            <a:extLst>
              <a:ext uri="{FF2B5EF4-FFF2-40B4-BE49-F238E27FC236}">
                <a16:creationId xmlns:a16="http://schemas.microsoft.com/office/drawing/2014/main" id="{4B0026EE-AA3A-D478-9410-887E516D935E}"/>
              </a:ext>
            </a:extLst>
          </p:cNvPr>
          <p:cNvPicPr>
            <a:picLocks noChangeAspect="1"/>
          </p:cNvPicPr>
          <p:nvPr/>
        </p:nvPicPr>
        <p:blipFill>
          <a:blip r:embed="rId3"/>
          <a:stretch>
            <a:fillRect/>
          </a:stretch>
        </p:blipFill>
        <p:spPr>
          <a:xfrm>
            <a:off x="7467600" y="5859371"/>
            <a:ext cx="1341472" cy="758223"/>
          </a:xfrm>
          <a:prstGeom prst="rect">
            <a:avLst/>
          </a:prstGeom>
        </p:spPr>
      </p:pic>
      <p:sp>
        <p:nvSpPr>
          <p:cNvPr id="4" name="TextBox 3">
            <a:extLst>
              <a:ext uri="{FF2B5EF4-FFF2-40B4-BE49-F238E27FC236}">
                <a16:creationId xmlns:a16="http://schemas.microsoft.com/office/drawing/2014/main" id="{C3F8B203-4C78-B128-D742-6B6A36ED4E72}"/>
              </a:ext>
            </a:extLst>
          </p:cNvPr>
          <p:cNvSpPr txBox="1"/>
          <p:nvPr/>
        </p:nvSpPr>
        <p:spPr>
          <a:xfrm>
            <a:off x="1066800" y="2690336"/>
            <a:ext cx="6934200" cy="2031325"/>
          </a:xfrm>
          <a:prstGeom prst="rect">
            <a:avLst/>
          </a:prstGeom>
          <a:noFill/>
        </p:spPr>
        <p:txBody>
          <a:bodyPr wrap="square">
            <a:spAutoFit/>
          </a:bodyPr>
          <a:lstStyle/>
          <a:p>
            <a:r>
              <a:rPr lang="en-US" dirty="0"/>
              <a:t>Currently, you can get telehealth services at any location in the U.S., including your home (through December 31, 2024). </a:t>
            </a:r>
          </a:p>
          <a:p>
            <a:endParaRPr lang="en-US" dirty="0"/>
          </a:p>
          <a:p>
            <a:r>
              <a:rPr lang="en-US" dirty="0"/>
              <a:t>Beginning January 1, 2025, you must be in an office or medical facility located in a rural area for most telehealth services. However, you can still get certain telehealth services (like for mental and behavioral health) in your home no matter where you live.</a:t>
            </a:r>
            <a:endParaRPr lang="en-US" sz="1800" dirty="0"/>
          </a:p>
        </p:txBody>
      </p:sp>
    </p:spTree>
    <p:extLst>
      <p:ext uri="{BB962C8B-B14F-4D97-AF65-F5344CB8AC3E}">
        <p14:creationId xmlns:p14="http://schemas.microsoft.com/office/powerpoint/2010/main" val="9993383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C4EBF3E-A9DC-EC42-E91D-3AB036A808E2}"/>
              </a:ext>
            </a:extLst>
          </p:cNvPr>
          <p:cNvSpPr/>
          <p:nvPr/>
        </p:nvSpPr>
        <p:spPr>
          <a:xfrm>
            <a:off x="0" y="857250"/>
            <a:ext cx="9144000" cy="1268016"/>
          </a:xfrm>
          <a:prstGeom prst="rect">
            <a:avLst/>
          </a:prstGeom>
          <a:gradFill flip="none" rotWithShape="1">
            <a:gsLst>
              <a:gs pos="0">
                <a:srgbClr val="006AAD">
                  <a:shade val="30000"/>
                  <a:satMod val="115000"/>
                </a:srgbClr>
              </a:gs>
              <a:gs pos="50000">
                <a:srgbClr val="006AAD">
                  <a:shade val="67500"/>
                  <a:satMod val="115000"/>
                </a:srgbClr>
              </a:gs>
              <a:gs pos="100000">
                <a:srgbClr val="006AAD">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4050" b="1" i="1" dirty="0">
                <a:solidFill>
                  <a:prstClr val="white"/>
                </a:solidFill>
                <a:latin typeface="Sabon" panose="02020602060506020403" pitchFamily="18" charset="77"/>
              </a:rPr>
              <a:t>Postal Service Retirees</a:t>
            </a:r>
            <a:endParaRPr lang="en-US" sz="2700" dirty="0">
              <a:solidFill>
                <a:prstClr val="white"/>
              </a:solidFill>
              <a:latin typeface="Sabon" panose="02020602060506020403" pitchFamily="18" charset="77"/>
            </a:endParaRPr>
          </a:p>
        </p:txBody>
      </p:sp>
      <p:pic>
        <p:nvPicPr>
          <p:cNvPr id="9" name="Picture 8" descr="Logo&#10;&#10;Description automatically generated">
            <a:extLst>
              <a:ext uri="{FF2B5EF4-FFF2-40B4-BE49-F238E27FC236}">
                <a16:creationId xmlns:a16="http://schemas.microsoft.com/office/drawing/2014/main" id="{4B0026EE-AA3A-D478-9410-887E516D935E}"/>
              </a:ext>
            </a:extLst>
          </p:cNvPr>
          <p:cNvPicPr>
            <a:picLocks noChangeAspect="1"/>
          </p:cNvPicPr>
          <p:nvPr/>
        </p:nvPicPr>
        <p:blipFill>
          <a:blip r:embed="rId3"/>
          <a:stretch>
            <a:fillRect/>
          </a:stretch>
        </p:blipFill>
        <p:spPr>
          <a:xfrm>
            <a:off x="7467600" y="5859371"/>
            <a:ext cx="1341472" cy="758223"/>
          </a:xfrm>
          <a:prstGeom prst="rect">
            <a:avLst/>
          </a:prstGeom>
        </p:spPr>
      </p:pic>
      <p:sp>
        <p:nvSpPr>
          <p:cNvPr id="4" name="TextBox 3">
            <a:extLst>
              <a:ext uri="{FF2B5EF4-FFF2-40B4-BE49-F238E27FC236}">
                <a16:creationId xmlns:a16="http://schemas.microsoft.com/office/drawing/2014/main" id="{C3F8B203-4C78-B128-D742-6B6A36ED4E72}"/>
              </a:ext>
            </a:extLst>
          </p:cNvPr>
          <p:cNvSpPr txBox="1"/>
          <p:nvPr/>
        </p:nvSpPr>
        <p:spPr>
          <a:xfrm>
            <a:off x="1083128" y="4038600"/>
            <a:ext cx="5791200" cy="1200329"/>
          </a:xfrm>
          <a:prstGeom prst="rect">
            <a:avLst/>
          </a:prstGeom>
          <a:noFill/>
        </p:spPr>
        <p:txBody>
          <a:bodyPr wrap="square">
            <a:spAutoFit/>
          </a:bodyPr>
          <a:lstStyle/>
          <a:p>
            <a:r>
              <a:rPr lang="en-US" sz="1800" dirty="0"/>
              <a:t>Postal Service annuitants who retire and become eligible for Medicare after December 31, 2024, and their eligible family members </a:t>
            </a:r>
            <a:r>
              <a:rPr lang="en-US" sz="1800" dirty="0">
                <a:highlight>
                  <a:srgbClr val="FFFF00"/>
                </a:highlight>
              </a:rPr>
              <a:t>will be required to enroll in Medicare Part B </a:t>
            </a:r>
            <a:r>
              <a:rPr lang="en-US" sz="1800" dirty="0"/>
              <a:t>as a condition of eligibility for PSHB</a:t>
            </a:r>
          </a:p>
        </p:txBody>
      </p:sp>
      <p:sp>
        <p:nvSpPr>
          <p:cNvPr id="3" name="TextBox 2">
            <a:extLst>
              <a:ext uri="{FF2B5EF4-FFF2-40B4-BE49-F238E27FC236}">
                <a16:creationId xmlns:a16="http://schemas.microsoft.com/office/drawing/2014/main" id="{66C60CA1-EE04-C6FB-7C11-EFE194F26998}"/>
              </a:ext>
            </a:extLst>
          </p:cNvPr>
          <p:cNvSpPr txBox="1"/>
          <p:nvPr/>
        </p:nvSpPr>
        <p:spPr>
          <a:xfrm>
            <a:off x="1083128" y="2514990"/>
            <a:ext cx="6384471" cy="1200329"/>
          </a:xfrm>
          <a:prstGeom prst="rect">
            <a:avLst/>
          </a:prstGeom>
          <a:noFill/>
        </p:spPr>
        <p:txBody>
          <a:bodyPr wrap="square">
            <a:spAutoFit/>
          </a:bodyPr>
          <a:lstStyle/>
          <a:p>
            <a:r>
              <a:rPr lang="en-US" dirty="0"/>
              <a:t>Starting January 1, 2025, U.S. Postal Service employees, retirees and their families will get coverage through a new benefits program instead of through the Federal Employee Health Benefits program.</a:t>
            </a:r>
          </a:p>
        </p:txBody>
      </p:sp>
    </p:spTree>
    <p:extLst>
      <p:ext uri="{BB962C8B-B14F-4D97-AF65-F5344CB8AC3E}">
        <p14:creationId xmlns:p14="http://schemas.microsoft.com/office/powerpoint/2010/main" val="11949679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Two people looking at a computer&#10;&#10;Description automatically generated with medium confidence">
            <a:extLst>
              <a:ext uri="{FF2B5EF4-FFF2-40B4-BE49-F238E27FC236}">
                <a16:creationId xmlns:a16="http://schemas.microsoft.com/office/drawing/2014/main" id="{D1D4A304-BFF0-B17D-9A4B-A42C59E22C60}"/>
              </a:ext>
            </a:extLst>
          </p:cNvPr>
          <p:cNvPicPr>
            <a:picLocks noChangeAspect="1"/>
          </p:cNvPicPr>
          <p:nvPr/>
        </p:nvPicPr>
        <p:blipFill>
          <a:blip r:embed="rId3"/>
          <a:stretch>
            <a:fillRect/>
          </a:stretch>
        </p:blipFill>
        <p:spPr>
          <a:xfrm>
            <a:off x="0" y="0"/>
            <a:ext cx="9144000" cy="6847936"/>
          </a:xfrm>
          <a:prstGeom prst="rect">
            <a:avLst/>
          </a:prstGeom>
        </p:spPr>
      </p:pic>
      <p:sp>
        <p:nvSpPr>
          <p:cNvPr id="36" name="Delay 35">
            <a:extLst>
              <a:ext uri="{FF2B5EF4-FFF2-40B4-BE49-F238E27FC236}">
                <a16:creationId xmlns:a16="http://schemas.microsoft.com/office/drawing/2014/main" id="{4BD32689-002B-CC8B-5F0A-75B863DB4610}"/>
              </a:ext>
            </a:extLst>
          </p:cNvPr>
          <p:cNvSpPr/>
          <p:nvPr/>
        </p:nvSpPr>
        <p:spPr>
          <a:xfrm flipH="1">
            <a:off x="5338198" y="2895600"/>
            <a:ext cx="3805802" cy="3952336"/>
          </a:xfrm>
          <a:prstGeom prst="flowChartDelay">
            <a:avLst/>
          </a:prstGeom>
          <a:solidFill>
            <a:srgbClr val="0C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8" name="Title 1">
            <a:extLst>
              <a:ext uri="{FF2B5EF4-FFF2-40B4-BE49-F238E27FC236}">
                <a16:creationId xmlns:a16="http://schemas.microsoft.com/office/drawing/2014/main" id="{9F218658-4071-EAC6-6D95-A4E2D32CAC74}"/>
              </a:ext>
            </a:extLst>
          </p:cNvPr>
          <p:cNvSpPr txBox="1">
            <a:spLocks/>
          </p:cNvSpPr>
          <p:nvPr/>
        </p:nvSpPr>
        <p:spPr>
          <a:xfrm>
            <a:off x="5867400" y="3962400"/>
            <a:ext cx="3007782" cy="1427618"/>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500" b="1" i="1" dirty="0">
                <a:solidFill>
                  <a:schemeClr val="bg1"/>
                </a:solidFill>
                <a:latin typeface="Sabon" panose="02020602060506020403" pitchFamily="18" charset="77"/>
              </a:rPr>
              <a:t>Questions?</a:t>
            </a:r>
            <a:endParaRPr lang="en-US" sz="3000" dirty="0">
              <a:solidFill>
                <a:schemeClr val="bg1"/>
              </a:solidFill>
              <a:latin typeface="Sabon" panose="02020602060506020403" pitchFamily="18" charset="77"/>
            </a:endParaRPr>
          </a:p>
        </p:txBody>
      </p:sp>
      <p:pic>
        <p:nvPicPr>
          <p:cNvPr id="4" name="Picture 3" descr="Logo&#10;&#10;Description automatically generated">
            <a:extLst>
              <a:ext uri="{FF2B5EF4-FFF2-40B4-BE49-F238E27FC236}">
                <a16:creationId xmlns:a16="http://schemas.microsoft.com/office/drawing/2014/main" id="{09D2F357-617F-55AB-A2B6-9F9AC43051E5}"/>
              </a:ext>
            </a:extLst>
          </p:cNvPr>
          <p:cNvPicPr>
            <a:picLocks noChangeAspect="1"/>
          </p:cNvPicPr>
          <p:nvPr/>
        </p:nvPicPr>
        <p:blipFill>
          <a:blip r:embed="rId4"/>
          <a:stretch>
            <a:fillRect/>
          </a:stretch>
        </p:blipFill>
        <p:spPr>
          <a:xfrm>
            <a:off x="228600" y="381000"/>
            <a:ext cx="2070356" cy="1170201"/>
          </a:xfrm>
          <a:prstGeom prst="rect">
            <a:avLst/>
          </a:prstGeom>
        </p:spPr>
      </p:pic>
    </p:spTree>
    <p:extLst>
      <p:ext uri="{BB962C8B-B14F-4D97-AF65-F5344CB8AC3E}">
        <p14:creationId xmlns:p14="http://schemas.microsoft.com/office/powerpoint/2010/main" val="14623700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Logo&#10;&#10;Description automatically generated">
            <a:extLst>
              <a:ext uri="{FF2B5EF4-FFF2-40B4-BE49-F238E27FC236}">
                <a16:creationId xmlns:a16="http://schemas.microsoft.com/office/drawing/2014/main" id="{4B0026EE-AA3A-D478-9410-887E516D935E}"/>
              </a:ext>
            </a:extLst>
          </p:cNvPr>
          <p:cNvPicPr>
            <a:picLocks noChangeAspect="1"/>
          </p:cNvPicPr>
          <p:nvPr/>
        </p:nvPicPr>
        <p:blipFill>
          <a:blip r:embed="rId3"/>
          <a:stretch>
            <a:fillRect/>
          </a:stretch>
        </p:blipFill>
        <p:spPr>
          <a:xfrm>
            <a:off x="7467600" y="5791200"/>
            <a:ext cx="1341472" cy="758223"/>
          </a:xfrm>
          <a:prstGeom prst="rect">
            <a:avLst/>
          </a:prstGeom>
        </p:spPr>
      </p:pic>
      <p:sp>
        <p:nvSpPr>
          <p:cNvPr id="3" name="Delay 35">
            <a:extLst>
              <a:ext uri="{FF2B5EF4-FFF2-40B4-BE49-F238E27FC236}">
                <a16:creationId xmlns:a16="http://schemas.microsoft.com/office/drawing/2014/main" id="{7E7673EA-3C9C-70E6-7A52-A0F19A7F5740}"/>
              </a:ext>
            </a:extLst>
          </p:cNvPr>
          <p:cNvSpPr/>
          <p:nvPr/>
        </p:nvSpPr>
        <p:spPr>
          <a:xfrm>
            <a:off x="0" y="0"/>
            <a:ext cx="4593020" cy="6976341"/>
          </a:xfrm>
          <a:prstGeom prst="flowChartDelay">
            <a:avLst/>
          </a:prstGeom>
          <a:solidFill>
            <a:srgbClr val="FDB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DBA4A"/>
              </a:solidFill>
            </a:endParaRPr>
          </a:p>
        </p:txBody>
      </p:sp>
      <p:sp>
        <p:nvSpPr>
          <p:cNvPr id="5" name="TextBox 4">
            <a:extLst>
              <a:ext uri="{FF2B5EF4-FFF2-40B4-BE49-F238E27FC236}">
                <a16:creationId xmlns:a16="http://schemas.microsoft.com/office/drawing/2014/main" id="{39C28528-C21F-9CBD-D887-2807F4D49F74}"/>
              </a:ext>
            </a:extLst>
          </p:cNvPr>
          <p:cNvSpPr txBox="1"/>
          <p:nvPr/>
        </p:nvSpPr>
        <p:spPr>
          <a:xfrm>
            <a:off x="442677" y="2338821"/>
            <a:ext cx="3218285" cy="923330"/>
          </a:xfrm>
          <a:prstGeom prst="rect">
            <a:avLst/>
          </a:prstGeom>
          <a:noFill/>
        </p:spPr>
        <p:txBody>
          <a:bodyPr wrap="square">
            <a:spAutoFit/>
          </a:bodyPr>
          <a:lstStyle/>
          <a:p>
            <a:r>
              <a:rPr lang="en-US" sz="5400" b="1" i="1" dirty="0">
                <a:solidFill>
                  <a:schemeClr val="bg1"/>
                </a:solidFill>
                <a:latin typeface="Sabon" panose="02020602060506020403" pitchFamily="18" charset="77"/>
              </a:rPr>
              <a:t>Hot Topics</a:t>
            </a:r>
            <a:endParaRPr lang="en-US" sz="5400" dirty="0">
              <a:solidFill>
                <a:schemeClr val="bg1"/>
              </a:solidFill>
              <a:latin typeface="Sabon" panose="02020602060506020403" pitchFamily="18" charset="77"/>
            </a:endParaRPr>
          </a:p>
        </p:txBody>
      </p:sp>
      <p:sp>
        <p:nvSpPr>
          <p:cNvPr id="13" name="TextBox 12">
            <a:extLst>
              <a:ext uri="{FF2B5EF4-FFF2-40B4-BE49-F238E27FC236}">
                <a16:creationId xmlns:a16="http://schemas.microsoft.com/office/drawing/2014/main" id="{8D7DA479-C774-3914-D461-C8A14F110787}"/>
              </a:ext>
            </a:extLst>
          </p:cNvPr>
          <p:cNvSpPr txBox="1"/>
          <p:nvPr/>
        </p:nvSpPr>
        <p:spPr>
          <a:xfrm>
            <a:off x="4724400" y="2209800"/>
            <a:ext cx="4191000" cy="1754326"/>
          </a:xfrm>
          <a:prstGeom prst="rect">
            <a:avLst/>
          </a:prstGeom>
          <a:noFill/>
        </p:spPr>
        <p:txBody>
          <a:bodyPr wrap="square">
            <a:spAutoFit/>
          </a:bodyPr>
          <a:lstStyle/>
          <a:p>
            <a:pPr marL="285750" indent="-285750">
              <a:lnSpc>
                <a:spcPct val="100000"/>
              </a:lnSpc>
              <a:buFont typeface="Wingdings" panose="05000000000000000000" pitchFamily="2" charset="2"/>
              <a:buChar char="Ø"/>
            </a:pPr>
            <a:r>
              <a:rPr lang="en-US" b="1" dirty="0">
                <a:solidFill>
                  <a:srgbClr val="0C3B5E"/>
                </a:solidFill>
                <a:latin typeface="Trade Gothic" pitchFamily="2" charset="0"/>
              </a:rPr>
              <a:t>New drug coverage MOOP</a:t>
            </a:r>
          </a:p>
          <a:p>
            <a:pPr marL="285750" indent="-285750">
              <a:buFont typeface="Wingdings" panose="05000000000000000000" pitchFamily="2" charset="2"/>
              <a:buChar char="Ø"/>
            </a:pPr>
            <a:r>
              <a:rPr lang="en-US" b="1" dirty="0">
                <a:solidFill>
                  <a:srgbClr val="0C3B5E"/>
                </a:solidFill>
                <a:latin typeface="Trade Gothic" pitchFamily="2" charset="0"/>
              </a:rPr>
              <a:t>Part D – Medicare Prescription Payment Plan (MPPP) </a:t>
            </a:r>
          </a:p>
          <a:p>
            <a:pPr marL="285750" indent="-285750">
              <a:buFont typeface="Wingdings" panose="05000000000000000000" pitchFamily="2" charset="2"/>
              <a:buChar char="Ø"/>
            </a:pPr>
            <a:r>
              <a:rPr lang="en-US" b="1" dirty="0">
                <a:solidFill>
                  <a:srgbClr val="0C3B5E"/>
                </a:solidFill>
                <a:latin typeface="Trade Gothic" pitchFamily="2" charset="0"/>
              </a:rPr>
              <a:t>SEP – Low Income</a:t>
            </a:r>
          </a:p>
          <a:p>
            <a:pPr marL="285750" indent="-285750">
              <a:lnSpc>
                <a:spcPct val="100000"/>
              </a:lnSpc>
              <a:buFont typeface="Wingdings" panose="05000000000000000000" pitchFamily="2" charset="2"/>
              <a:buChar char="Ø"/>
            </a:pPr>
            <a:r>
              <a:rPr lang="en-US" b="1" dirty="0">
                <a:solidFill>
                  <a:srgbClr val="0C3B5E"/>
                </a:solidFill>
                <a:latin typeface="Trade Gothic" pitchFamily="2" charset="0"/>
              </a:rPr>
              <a:t>Telehealth Changing</a:t>
            </a:r>
          </a:p>
          <a:p>
            <a:pPr marL="285750" indent="-285750">
              <a:lnSpc>
                <a:spcPct val="100000"/>
              </a:lnSpc>
              <a:buFont typeface="Wingdings" panose="05000000000000000000" pitchFamily="2" charset="2"/>
              <a:buChar char="Ø"/>
            </a:pPr>
            <a:r>
              <a:rPr lang="en-US" b="1" dirty="0">
                <a:solidFill>
                  <a:srgbClr val="0C3B5E"/>
                </a:solidFill>
                <a:latin typeface="Trade Gothic" pitchFamily="2" charset="0"/>
              </a:rPr>
              <a:t>Postal Service Retirees (i.e. annuitants)</a:t>
            </a:r>
          </a:p>
        </p:txBody>
      </p:sp>
    </p:spTree>
    <p:extLst>
      <p:ext uri="{BB962C8B-B14F-4D97-AF65-F5344CB8AC3E}">
        <p14:creationId xmlns:p14="http://schemas.microsoft.com/office/powerpoint/2010/main" val="37380203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C4EBF3E-A9DC-EC42-E91D-3AB036A808E2}"/>
              </a:ext>
            </a:extLst>
          </p:cNvPr>
          <p:cNvSpPr/>
          <p:nvPr/>
        </p:nvSpPr>
        <p:spPr>
          <a:xfrm>
            <a:off x="0" y="0"/>
            <a:ext cx="9144000" cy="2125266"/>
          </a:xfrm>
          <a:prstGeom prst="rect">
            <a:avLst/>
          </a:prstGeom>
          <a:gradFill flip="none" rotWithShape="1">
            <a:gsLst>
              <a:gs pos="0">
                <a:srgbClr val="006AAD">
                  <a:shade val="30000"/>
                  <a:satMod val="115000"/>
                </a:srgbClr>
              </a:gs>
              <a:gs pos="50000">
                <a:srgbClr val="006AAD">
                  <a:shade val="67500"/>
                  <a:satMod val="115000"/>
                </a:srgbClr>
              </a:gs>
              <a:gs pos="100000">
                <a:srgbClr val="006AAD">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50" b="1" i="1" dirty="0">
                <a:solidFill>
                  <a:schemeClr val="bg1"/>
                </a:solidFill>
                <a:latin typeface="Sabon" panose="02020602060506020403" pitchFamily="18" charset="77"/>
              </a:rPr>
              <a:t>Bye </a:t>
            </a:r>
            <a:r>
              <a:rPr lang="en-US" sz="4050" b="1" i="1" dirty="0" err="1">
                <a:solidFill>
                  <a:schemeClr val="bg1"/>
                </a:solidFill>
                <a:latin typeface="Sabon" panose="02020602060506020403" pitchFamily="18" charset="77"/>
              </a:rPr>
              <a:t>Bye</a:t>
            </a:r>
            <a:r>
              <a:rPr lang="en-US" sz="4050" b="1" i="1" dirty="0">
                <a:solidFill>
                  <a:schemeClr val="bg1"/>
                </a:solidFill>
                <a:latin typeface="Sabon" panose="02020602060506020403" pitchFamily="18" charset="77"/>
              </a:rPr>
              <a:t> Donut Hole!</a:t>
            </a:r>
            <a:endParaRPr lang="en-US" sz="2700" dirty="0">
              <a:solidFill>
                <a:schemeClr val="bg1"/>
              </a:solidFill>
              <a:latin typeface="Sabon" panose="02020602060506020403" pitchFamily="18" charset="77"/>
            </a:endParaRPr>
          </a:p>
        </p:txBody>
      </p:sp>
      <p:pic>
        <p:nvPicPr>
          <p:cNvPr id="9" name="Picture 8" descr="Logo&#10;&#10;Description automatically generated">
            <a:extLst>
              <a:ext uri="{FF2B5EF4-FFF2-40B4-BE49-F238E27FC236}">
                <a16:creationId xmlns:a16="http://schemas.microsoft.com/office/drawing/2014/main" id="{4B0026EE-AA3A-D478-9410-887E516D935E}"/>
              </a:ext>
            </a:extLst>
          </p:cNvPr>
          <p:cNvPicPr>
            <a:picLocks noChangeAspect="1"/>
          </p:cNvPicPr>
          <p:nvPr/>
        </p:nvPicPr>
        <p:blipFill>
          <a:blip r:embed="rId3"/>
          <a:stretch>
            <a:fillRect/>
          </a:stretch>
        </p:blipFill>
        <p:spPr>
          <a:xfrm>
            <a:off x="7391400" y="5824330"/>
            <a:ext cx="1417672" cy="801293"/>
          </a:xfrm>
          <a:prstGeom prst="rect">
            <a:avLst/>
          </a:prstGeom>
        </p:spPr>
      </p:pic>
      <p:pic>
        <p:nvPicPr>
          <p:cNvPr id="11" name="Picture 10">
            <a:extLst>
              <a:ext uri="{FF2B5EF4-FFF2-40B4-BE49-F238E27FC236}">
                <a16:creationId xmlns:a16="http://schemas.microsoft.com/office/drawing/2014/main" id="{BC38921F-D65B-644F-C502-93902D5A44E8}"/>
              </a:ext>
            </a:extLst>
          </p:cNvPr>
          <p:cNvPicPr>
            <a:picLocks noChangeAspect="1"/>
          </p:cNvPicPr>
          <p:nvPr/>
        </p:nvPicPr>
        <p:blipFill>
          <a:blip r:embed="rId4"/>
          <a:stretch>
            <a:fillRect/>
          </a:stretch>
        </p:blipFill>
        <p:spPr>
          <a:xfrm>
            <a:off x="228600" y="2710165"/>
            <a:ext cx="8382000" cy="1600583"/>
          </a:xfrm>
          <a:prstGeom prst="rect">
            <a:avLst/>
          </a:prstGeom>
        </p:spPr>
      </p:pic>
      <p:pic>
        <p:nvPicPr>
          <p:cNvPr id="14" name="Picture 13">
            <a:extLst>
              <a:ext uri="{FF2B5EF4-FFF2-40B4-BE49-F238E27FC236}">
                <a16:creationId xmlns:a16="http://schemas.microsoft.com/office/drawing/2014/main" id="{B494DE81-9444-DDDB-E282-6B411F261EE3}"/>
              </a:ext>
            </a:extLst>
          </p:cNvPr>
          <p:cNvPicPr>
            <a:picLocks noChangeAspect="1"/>
          </p:cNvPicPr>
          <p:nvPr/>
        </p:nvPicPr>
        <p:blipFill>
          <a:blip r:embed="rId5"/>
          <a:stretch>
            <a:fillRect/>
          </a:stretch>
        </p:blipFill>
        <p:spPr>
          <a:xfrm>
            <a:off x="236572" y="5004227"/>
            <a:ext cx="8572500" cy="1640205"/>
          </a:xfrm>
          <a:prstGeom prst="rect">
            <a:avLst/>
          </a:prstGeom>
        </p:spPr>
      </p:pic>
      <p:pic>
        <p:nvPicPr>
          <p:cNvPr id="16" name="Graphic 15" descr="No sign with solid fill">
            <a:extLst>
              <a:ext uri="{FF2B5EF4-FFF2-40B4-BE49-F238E27FC236}">
                <a16:creationId xmlns:a16="http://schemas.microsoft.com/office/drawing/2014/main" id="{064CF9F0-1CC0-8C85-7E92-2D5E54A6078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96000" y="5177997"/>
            <a:ext cx="1255047" cy="1255047"/>
          </a:xfrm>
          <a:prstGeom prst="rect">
            <a:avLst/>
          </a:prstGeom>
        </p:spPr>
      </p:pic>
      <p:sp>
        <p:nvSpPr>
          <p:cNvPr id="17" name="TextBox 16">
            <a:extLst>
              <a:ext uri="{FF2B5EF4-FFF2-40B4-BE49-F238E27FC236}">
                <a16:creationId xmlns:a16="http://schemas.microsoft.com/office/drawing/2014/main" id="{47BE6E46-4F54-27A5-7271-CE5F501109F2}"/>
              </a:ext>
            </a:extLst>
          </p:cNvPr>
          <p:cNvSpPr txBox="1"/>
          <p:nvPr/>
        </p:nvSpPr>
        <p:spPr>
          <a:xfrm>
            <a:off x="3972703" y="2053985"/>
            <a:ext cx="2895600" cy="707886"/>
          </a:xfrm>
          <a:prstGeom prst="rect">
            <a:avLst/>
          </a:prstGeom>
          <a:noFill/>
        </p:spPr>
        <p:txBody>
          <a:bodyPr wrap="square" rtlCol="0">
            <a:spAutoFit/>
          </a:bodyPr>
          <a:lstStyle/>
          <a:p>
            <a:r>
              <a:rPr lang="en-US" sz="4000" dirty="0"/>
              <a:t>2024</a:t>
            </a:r>
          </a:p>
        </p:txBody>
      </p:sp>
      <p:sp>
        <p:nvSpPr>
          <p:cNvPr id="18" name="TextBox 17">
            <a:extLst>
              <a:ext uri="{FF2B5EF4-FFF2-40B4-BE49-F238E27FC236}">
                <a16:creationId xmlns:a16="http://schemas.microsoft.com/office/drawing/2014/main" id="{1D816E5F-6D34-CBDD-8518-B688D1978413}"/>
              </a:ext>
            </a:extLst>
          </p:cNvPr>
          <p:cNvSpPr txBox="1"/>
          <p:nvPr/>
        </p:nvSpPr>
        <p:spPr>
          <a:xfrm>
            <a:off x="4038600" y="4319879"/>
            <a:ext cx="2895600" cy="707886"/>
          </a:xfrm>
          <a:prstGeom prst="rect">
            <a:avLst/>
          </a:prstGeom>
          <a:noFill/>
        </p:spPr>
        <p:txBody>
          <a:bodyPr wrap="square" rtlCol="0">
            <a:spAutoFit/>
          </a:bodyPr>
          <a:lstStyle/>
          <a:p>
            <a:r>
              <a:rPr lang="en-US" sz="4000" dirty="0"/>
              <a:t>2025</a:t>
            </a:r>
          </a:p>
        </p:txBody>
      </p:sp>
    </p:spTree>
    <p:extLst>
      <p:ext uri="{BB962C8B-B14F-4D97-AF65-F5344CB8AC3E}">
        <p14:creationId xmlns:p14="http://schemas.microsoft.com/office/powerpoint/2010/main" val="15035773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C4EBF3E-A9DC-EC42-E91D-3AB036A808E2}"/>
              </a:ext>
            </a:extLst>
          </p:cNvPr>
          <p:cNvSpPr/>
          <p:nvPr/>
        </p:nvSpPr>
        <p:spPr>
          <a:xfrm>
            <a:off x="0" y="0"/>
            <a:ext cx="9144000" cy="2125266"/>
          </a:xfrm>
          <a:prstGeom prst="rect">
            <a:avLst/>
          </a:prstGeom>
          <a:gradFill flip="none" rotWithShape="1">
            <a:gsLst>
              <a:gs pos="0">
                <a:srgbClr val="006AAD">
                  <a:shade val="30000"/>
                  <a:satMod val="115000"/>
                </a:srgbClr>
              </a:gs>
              <a:gs pos="50000">
                <a:srgbClr val="006AAD">
                  <a:shade val="67500"/>
                  <a:satMod val="115000"/>
                </a:srgbClr>
              </a:gs>
              <a:gs pos="100000">
                <a:srgbClr val="006AAD">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50" b="1" i="1" dirty="0">
                <a:solidFill>
                  <a:schemeClr val="bg1"/>
                </a:solidFill>
                <a:latin typeface="Sabon" panose="02020602060506020403" pitchFamily="18" charset="77"/>
              </a:rPr>
              <a:t>Hello lower MOOP!</a:t>
            </a:r>
          </a:p>
        </p:txBody>
      </p:sp>
      <p:pic>
        <p:nvPicPr>
          <p:cNvPr id="9" name="Picture 8" descr="Logo&#10;&#10;Description automatically generated">
            <a:extLst>
              <a:ext uri="{FF2B5EF4-FFF2-40B4-BE49-F238E27FC236}">
                <a16:creationId xmlns:a16="http://schemas.microsoft.com/office/drawing/2014/main" id="{4B0026EE-AA3A-D478-9410-887E516D935E}"/>
              </a:ext>
            </a:extLst>
          </p:cNvPr>
          <p:cNvPicPr>
            <a:picLocks noChangeAspect="1"/>
          </p:cNvPicPr>
          <p:nvPr/>
        </p:nvPicPr>
        <p:blipFill>
          <a:blip r:embed="rId3"/>
          <a:stretch>
            <a:fillRect/>
          </a:stretch>
        </p:blipFill>
        <p:spPr>
          <a:xfrm>
            <a:off x="7391400" y="5824330"/>
            <a:ext cx="1417672" cy="801293"/>
          </a:xfrm>
          <a:prstGeom prst="rect">
            <a:avLst/>
          </a:prstGeom>
        </p:spPr>
      </p:pic>
      <p:sp>
        <p:nvSpPr>
          <p:cNvPr id="4" name="TextBox 3">
            <a:extLst>
              <a:ext uri="{FF2B5EF4-FFF2-40B4-BE49-F238E27FC236}">
                <a16:creationId xmlns:a16="http://schemas.microsoft.com/office/drawing/2014/main" id="{0177021D-3C19-FCC0-A433-58DA1FD55973}"/>
              </a:ext>
            </a:extLst>
          </p:cNvPr>
          <p:cNvSpPr txBox="1"/>
          <p:nvPr/>
        </p:nvSpPr>
        <p:spPr>
          <a:xfrm>
            <a:off x="685800" y="2667000"/>
            <a:ext cx="7543800" cy="2308324"/>
          </a:xfrm>
          <a:prstGeom prst="rect">
            <a:avLst/>
          </a:prstGeom>
          <a:noFill/>
        </p:spPr>
        <p:txBody>
          <a:bodyPr wrap="square">
            <a:spAutoFit/>
          </a:bodyPr>
          <a:lstStyle/>
          <a:p>
            <a:r>
              <a:rPr lang="en-US" dirty="0"/>
              <a:t>Overview of Changes to the Part D Benefit: In CY 2025, the structure of the Part D benefit is updated to reflect provisions of the IRA that become effective on January 1, 2025. The CY 2025 updates include the following: </a:t>
            </a:r>
          </a:p>
          <a:p>
            <a:endParaRPr lang="en-US" dirty="0"/>
          </a:p>
          <a:p>
            <a:r>
              <a:rPr lang="en-US" dirty="0"/>
              <a:t>− A newly defined standard Part D benefit design consisting of three phases: annual deductible, initial coverage, and catastrophic coverage; </a:t>
            </a:r>
          </a:p>
          <a:p>
            <a:endParaRPr lang="en-US" dirty="0"/>
          </a:p>
          <a:p>
            <a:r>
              <a:rPr lang="en-US" dirty="0"/>
              <a:t>− </a:t>
            </a:r>
            <a:r>
              <a:rPr lang="en-US" dirty="0">
                <a:highlight>
                  <a:srgbClr val="FFFF00"/>
                </a:highlight>
              </a:rPr>
              <a:t>A lower annual out-of-pocket (OOP) threshold of $2,000; </a:t>
            </a:r>
          </a:p>
        </p:txBody>
      </p:sp>
    </p:spTree>
    <p:extLst>
      <p:ext uri="{BB962C8B-B14F-4D97-AF65-F5344CB8AC3E}">
        <p14:creationId xmlns:p14="http://schemas.microsoft.com/office/powerpoint/2010/main" val="18378026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C4EBF3E-A9DC-EC42-E91D-3AB036A808E2}"/>
              </a:ext>
            </a:extLst>
          </p:cNvPr>
          <p:cNvSpPr/>
          <p:nvPr/>
        </p:nvSpPr>
        <p:spPr>
          <a:xfrm>
            <a:off x="0" y="6577"/>
            <a:ext cx="9144000" cy="1268016"/>
          </a:xfrm>
          <a:prstGeom prst="rect">
            <a:avLst/>
          </a:prstGeom>
          <a:gradFill flip="none" rotWithShape="1">
            <a:gsLst>
              <a:gs pos="0">
                <a:srgbClr val="006AAD">
                  <a:shade val="30000"/>
                  <a:satMod val="115000"/>
                </a:srgbClr>
              </a:gs>
              <a:gs pos="50000">
                <a:srgbClr val="006AAD">
                  <a:shade val="67500"/>
                  <a:satMod val="115000"/>
                </a:srgbClr>
              </a:gs>
              <a:gs pos="100000">
                <a:srgbClr val="006AAD">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chemeClr val="bg1"/>
              </a:solidFill>
              <a:latin typeface="Sabon" panose="02020602060506020403" pitchFamily="18" charset="77"/>
            </a:endParaRPr>
          </a:p>
        </p:txBody>
      </p:sp>
      <p:pic>
        <p:nvPicPr>
          <p:cNvPr id="9" name="Picture 8" descr="Logo&#10;&#10;Description automatically generated">
            <a:extLst>
              <a:ext uri="{FF2B5EF4-FFF2-40B4-BE49-F238E27FC236}">
                <a16:creationId xmlns:a16="http://schemas.microsoft.com/office/drawing/2014/main" id="{4B0026EE-AA3A-D478-9410-887E516D935E}"/>
              </a:ext>
            </a:extLst>
          </p:cNvPr>
          <p:cNvPicPr>
            <a:picLocks noChangeAspect="1"/>
          </p:cNvPicPr>
          <p:nvPr/>
        </p:nvPicPr>
        <p:blipFill>
          <a:blip r:embed="rId3"/>
          <a:stretch>
            <a:fillRect/>
          </a:stretch>
        </p:blipFill>
        <p:spPr>
          <a:xfrm>
            <a:off x="7391400" y="5824330"/>
            <a:ext cx="1417672" cy="801293"/>
          </a:xfrm>
          <a:prstGeom prst="rect">
            <a:avLst/>
          </a:prstGeom>
        </p:spPr>
      </p:pic>
      <p:pic>
        <p:nvPicPr>
          <p:cNvPr id="3" name="Picture 2">
            <a:extLst>
              <a:ext uri="{FF2B5EF4-FFF2-40B4-BE49-F238E27FC236}">
                <a16:creationId xmlns:a16="http://schemas.microsoft.com/office/drawing/2014/main" id="{0F537E0F-FDF0-4A2B-DC7A-74D41F69FD04}"/>
              </a:ext>
            </a:extLst>
          </p:cNvPr>
          <p:cNvPicPr>
            <a:picLocks noChangeAspect="1"/>
          </p:cNvPicPr>
          <p:nvPr/>
        </p:nvPicPr>
        <p:blipFill>
          <a:blip r:embed="rId4"/>
          <a:stretch>
            <a:fillRect/>
          </a:stretch>
        </p:blipFill>
        <p:spPr>
          <a:xfrm>
            <a:off x="0" y="1302687"/>
            <a:ext cx="9144000" cy="4308813"/>
          </a:xfrm>
          <a:prstGeom prst="rect">
            <a:avLst/>
          </a:prstGeom>
        </p:spPr>
      </p:pic>
      <p:pic>
        <p:nvPicPr>
          <p:cNvPr id="4" name="Picture 3">
            <a:extLst>
              <a:ext uri="{FF2B5EF4-FFF2-40B4-BE49-F238E27FC236}">
                <a16:creationId xmlns:a16="http://schemas.microsoft.com/office/drawing/2014/main" id="{169CDD07-3145-58C6-A022-E92839215E6E}"/>
              </a:ext>
            </a:extLst>
          </p:cNvPr>
          <p:cNvPicPr>
            <a:picLocks noChangeAspect="1"/>
          </p:cNvPicPr>
          <p:nvPr/>
        </p:nvPicPr>
        <p:blipFill>
          <a:blip r:embed="rId5"/>
          <a:stretch>
            <a:fillRect/>
          </a:stretch>
        </p:blipFill>
        <p:spPr>
          <a:xfrm>
            <a:off x="-30480" y="363771"/>
            <a:ext cx="9144000" cy="713232"/>
          </a:xfrm>
          <a:prstGeom prst="rect">
            <a:avLst/>
          </a:prstGeom>
        </p:spPr>
      </p:pic>
    </p:spTree>
    <p:extLst>
      <p:ext uri="{BB962C8B-B14F-4D97-AF65-F5344CB8AC3E}">
        <p14:creationId xmlns:p14="http://schemas.microsoft.com/office/powerpoint/2010/main" val="36322960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C4EBF3E-A9DC-EC42-E91D-3AB036A808E2}"/>
              </a:ext>
            </a:extLst>
          </p:cNvPr>
          <p:cNvSpPr/>
          <p:nvPr/>
        </p:nvSpPr>
        <p:spPr>
          <a:xfrm>
            <a:off x="0" y="857250"/>
            <a:ext cx="9144000" cy="1268016"/>
          </a:xfrm>
          <a:prstGeom prst="rect">
            <a:avLst/>
          </a:prstGeom>
          <a:gradFill flip="none" rotWithShape="1">
            <a:gsLst>
              <a:gs pos="0">
                <a:srgbClr val="006AAD">
                  <a:shade val="30000"/>
                  <a:satMod val="115000"/>
                </a:srgbClr>
              </a:gs>
              <a:gs pos="50000">
                <a:srgbClr val="006AAD">
                  <a:shade val="67500"/>
                  <a:satMod val="115000"/>
                </a:srgbClr>
              </a:gs>
              <a:gs pos="100000">
                <a:srgbClr val="006AAD">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50" b="1" i="1" dirty="0">
                <a:solidFill>
                  <a:schemeClr val="bg1"/>
                </a:solidFill>
                <a:latin typeface="Sabon" panose="02020602060506020403" pitchFamily="18" charset="77"/>
              </a:rPr>
              <a:t>Medicare Prescription Payment Plan</a:t>
            </a:r>
            <a:endParaRPr lang="en-US" sz="2700" dirty="0">
              <a:solidFill>
                <a:schemeClr val="bg1"/>
              </a:solidFill>
              <a:latin typeface="Sabon" panose="02020602060506020403" pitchFamily="18" charset="77"/>
            </a:endParaRPr>
          </a:p>
        </p:txBody>
      </p:sp>
      <p:pic>
        <p:nvPicPr>
          <p:cNvPr id="9" name="Picture 8" descr="Logo&#10;&#10;Description automatically generated">
            <a:extLst>
              <a:ext uri="{FF2B5EF4-FFF2-40B4-BE49-F238E27FC236}">
                <a16:creationId xmlns:a16="http://schemas.microsoft.com/office/drawing/2014/main" id="{4B0026EE-AA3A-D478-9410-887E516D935E}"/>
              </a:ext>
            </a:extLst>
          </p:cNvPr>
          <p:cNvPicPr>
            <a:picLocks noChangeAspect="1"/>
          </p:cNvPicPr>
          <p:nvPr/>
        </p:nvPicPr>
        <p:blipFill>
          <a:blip r:embed="rId3"/>
          <a:stretch>
            <a:fillRect/>
          </a:stretch>
        </p:blipFill>
        <p:spPr>
          <a:xfrm>
            <a:off x="7391400" y="5824330"/>
            <a:ext cx="1417672" cy="801293"/>
          </a:xfrm>
          <a:prstGeom prst="rect">
            <a:avLst/>
          </a:prstGeom>
        </p:spPr>
      </p:pic>
      <p:sp>
        <p:nvSpPr>
          <p:cNvPr id="7" name="TextBox 6">
            <a:extLst>
              <a:ext uri="{FF2B5EF4-FFF2-40B4-BE49-F238E27FC236}">
                <a16:creationId xmlns:a16="http://schemas.microsoft.com/office/drawing/2014/main" id="{0D681010-7E74-40B7-665F-647CC3176163}"/>
              </a:ext>
            </a:extLst>
          </p:cNvPr>
          <p:cNvSpPr txBox="1"/>
          <p:nvPr/>
        </p:nvSpPr>
        <p:spPr>
          <a:xfrm>
            <a:off x="5867400" y="4304731"/>
            <a:ext cx="762000" cy="369332"/>
          </a:xfrm>
          <a:prstGeom prst="rect">
            <a:avLst/>
          </a:prstGeom>
          <a:noFill/>
        </p:spPr>
        <p:txBody>
          <a:bodyPr wrap="square">
            <a:spAutoFit/>
          </a:bodyPr>
          <a:lstStyle/>
          <a:p>
            <a:r>
              <a:rPr lang="en-US" dirty="0">
                <a:hlinkClick r:id="rId4"/>
              </a:rPr>
              <a:t>MPPP </a:t>
            </a:r>
            <a:endParaRPr lang="en-US" dirty="0"/>
          </a:p>
        </p:txBody>
      </p:sp>
      <p:pic>
        <p:nvPicPr>
          <p:cNvPr id="10" name="Picture 9">
            <a:extLst>
              <a:ext uri="{FF2B5EF4-FFF2-40B4-BE49-F238E27FC236}">
                <a16:creationId xmlns:a16="http://schemas.microsoft.com/office/drawing/2014/main" id="{CA8845EF-1956-063C-8E3B-AC40FD84C2E8}"/>
              </a:ext>
            </a:extLst>
          </p:cNvPr>
          <p:cNvPicPr>
            <a:picLocks noChangeAspect="1"/>
          </p:cNvPicPr>
          <p:nvPr/>
        </p:nvPicPr>
        <p:blipFill>
          <a:blip r:embed="rId5"/>
          <a:stretch>
            <a:fillRect/>
          </a:stretch>
        </p:blipFill>
        <p:spPr>
          <a:xfrm>
            <a:off x="434748" y="4856168"/>
            <a:ext cx="6194652" cy="1793948"/>
          </a:xfrm>
          <a:prstGeom prst="rect">
            <a:avLst/>
          </a:prstGeom>
        </p:spPr>
      </p:pic>
      <p:pic>
        <p:nvPicPr>
          <p:cNvPr id="13" name="Picture 12">
            <a:extLst>
              <a:ext uri="{FF2B5EF4-FFF2-40B4-BE49-F238E27FC236}">
                <a16:creationId xmlns:a16="http://schemas.microsoft.com/office/drawing/2014/main" id="{5E8A1F61-A190-97F0-7767-CB998E54B5C2}"/>
              </a:ext>
            </a:extLst>
          </p:cNvPr>
          <p:cNvPicPr>
            <a:picLocks noChangeAspect="1"/>
          </p:cNvPicPr>
          <p:nvPr/>
        </p:nvPicPr>
        <p:blipFill>
          <a:blip r:embed="rId6"/>
          <a:stretch>
            <a:fillRect/>
          </a:stretch>
        </p:blipFill>
        <p:spPr>
          <a:xfrm>
            <a:off x="2590800" y="2753217"/>
            <a:ext cx="3385762" cy="1926289"/>
          </a:xfrm>
          <a:prstGeom prst="rect">
            <a:avLst/>
          </a:prstGeom>
        </p:spPr>
      </p:pic>
      <p:sp>
        <p:nvSpPr>
          <p:cNvPr id="15" name="TextBox 14">
            <a:extLst>
              <a:ext uri="{FF2B5EF4-FFF2-40B4-BE49-F238E27FC236}">
                <a16:creationId xmlns:a16="http://schemas.microsoft.com/office/drawing/2014/main" id="{AAD912BE-9E67-A5C1-BF0B-2A95F1B71765}"/>
              </a:ext>
            </a:extLst>
          </p:cNvPr>
          <p:cNvSpPr txBox="1"/>
          <p:nvPr/>
        </p:nvSpPr>
        <p:spPr>
          <a:xfrm>
            <a:off x="228600" y="2254575"/>
            <a:ext cx="5638800" cy="369332"/>
          </a:xfrm>
          <a:prstGeom prst="rect">
            <a:avLst/>
          </a:prstGeom>
          <a:noFill/>
        </p:spPr>
        <p:txBody>
          <a:bodyPr wrap="square">
            <a:spAutoFit/>
          </a:bodyPr>
          <a:lstStyle/>
          <a:p>
            <a:r>
              <a:rPr lang="en-US" dirty="0">
                <a:hlinkClick r:id="rId7"/>
              </a:rPr>
              <a:t>https://www.medicare.gov/prescription-payment-plan</a:t>
            </a:r>
            <a:endParaRPr lang="en-US" dirty="0"/>
          </a:p>
        </p:txBody>
      </p:sp>
    </p:spTree>
    <p:extLst>
      <p:ext uri="{BB962C8B-B14F-4D97-AF65-F5344CB8AC3E}">
        <p14:creationId xmlns:p14="http://schemas.microsoft.com/office/powerpoint/2010/main" val="25331337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C4EBF3E-A9DC-EC42-E91D-3AB036A808E2}"/>
              </a:ext>
            </a:extLst>
          </p:cNvPr>
          <p:cNvSpPr/>
          <p:nvPr/>
        </p:nvSpPr>
        <p:spPr>
          <a:xfrm>
            <a:off x="0" y="857250"/>
            <a:ext cx="9144000" cy="1268016"/>
          </a:xfrm>
          <a:prstGeom prst="rect">
            <a:avLst/>
          </a:prstGeom>
          <a:gradFill flip="none" rotWithShape="1">
            <a:gsLst>
              <a:gs pos="0">
                <a:srgbClr val="006AAD">
                  <a:shade val="30000"/>
                  <a:satMod val="115000"/>
                </a:srgbClr>
              </a:gs>
              <a:gs pos="50000">
                <a:srgbClr val="006AAD">
                  <a:shade val="67500"/>
                  <a:satMod val="115000"/>
                </a:srgbClr>
              </a:gs>
              <a:gs pos="100000">
                <a:srgbClr val="006AAD">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50" b="1" i="1" dirty="0">
                <a:solidFill>
                  <a:schemeClr val="bg1"/>
                </a:solidFill>
                <a:latin typeface="Sabon" panose="02020602060506020403" pitchFamily="18" charset="77"/>
              </a:rPr>
              <a:t>Medicare Prescription Payment Plan</a:t>
            </a:r>
            <a:endParaRPr lang="en-US" sz="2700" dirty="0">
              <a:solidFill>
                <a:schemeClr val="bg1"/>
              </a:solidFill>
              <a:latin typeface="Sabon" panose="02020602060506020403" pitchFamily="18" charset="77"/>
            </a:endParaRPr>
          </a:p>
        </p:txBody>
      </p:sp>
      <p:pic>
        <p:nvPicPr>
          <p:cNvPr id="9" name="Picture 8" descr="Logo&#10;&#10;Description automatically generated">
            <a:extLst>
              <a:ext uri="{FF2B5EF4-FFF2-40B4-BE49-F238E27FC236}">
                <a16:creationId xmlns:a16="http://schemas.microsoft.com/office/drawing/2014/main" id="{4B0026EE-AA3A-D478-9410-887E516D935E}"/>
              </a:ext>
            </a:extLst>
          </p:cNvPr>
          <p:cNvPicPr>
            <a:picLocks noChangeAspect="1"/>
          </p:cNvPicPr>
          <p:nvPr/>
        </p:nvPicPr>
        <p:blipFill>
          <a:blip r:embed="rId3"/>
          <a:stretch>
            <a:fillRect/>
          </a:stretch>
        </p:blipFill>
        <p:spPr>
          <a:xfrm>
            <a:off x="7391400" y="5824330"/>
            <a:ext cx="1417672" cy="801293"/>
          </a:xfrm>
          <a:prstGeom prst="rect">
            <a:avLst/>
          </a:prstGeom>
        </p:spPr>
      </p:pic>
      <p:sp>
        <p:nvSpPr>
          <p:cNvPr id="6" name="TextBox 5">
            <a:extLst>
              <a:ext uri="{FF2B5EF4-FFF2-40B4-BE49-F238E27FC236}">
                <a16:creationId xmlns:a16="http://schemas.microsoft.com/office/drawing/2014/main" id="{F824270D-9777-A330-1A26-07BF3371ED92}"/>
              </a:ext>
            </a:extLst>
          </p:cNvPr>
          <p:cNvSpPr txBox="1"/>
          <p:nvPr/>
        </p:nvSpPr>
        <p:spPr>
          <a:xfrm>
            <a:off x="685800" y="2438400"/>
            <a:ext cx="7696200" cy="3293209"/>
          </a:xfrm>
          <a:prstGeom prst="rect">
            <a:avLst/>
          </a:prstGeom>
          <a:noFill/>
        </p:spPr>
        <p:txBody>
          <a:bodyPr wrap="square">
            <a:spAutoFit/>
          </a:bodyPr>
          <a:lstStyle/>
          <a:p>
            <a:r>
              <a:rPr lang="en-US" sz="1600" b="0" i="0" u="none" strike="noStrike" baseline="0" dirty="0">
                <a:solidFill>
                  <a:srgbClr val="000000"/>
                </a:solidFill>
                <a:latin typeface="Times New Roman" panose="02020603050405020304" pitchFamily="18" charset="0"/>
              </a:rPr>
              <a:t>The Medicare Prescription Payment Plan</a:t>
            </a:r>
            <a:r>
              <a:rPr lang="en-US" sz="1600" dirty="0">
                <a:solidFill>
                  <a:srgbClr val="000000"/>
                </a:solidFill>
                <a:latin typeface="Times New Roman" panose="02020603050405020304" pitchFamily="18" charset="0"/>
              </a:rPr>
              <a:t> </a:t>
            </a:r>
            <a:r>
              <a:rPr lang="en-US" sz="1600" b="0" i="0" u="none" strike="noStrike" baseline="0" dirty="0">
                <a:solidFill>
                  <a:srgbClr val="000000"/>
                </a:solidFill>
                <a:latin typeface="Times New Roman" panose="02020603050405020304" pitchFamily="18" charset="0"/>
              </a:rPr>
              <a:t>was established by section 11202 of the Inflation Reduction Act of 2022 (IRA) (P.L. 117-169) and signed into law on August 16, 2022. </a:t>
            </a:r>
          </a:p>
          <a:p>
            <a:endParaRPr lang="en-US" sz="1600" b="0" i="0" u="none" strike="noStrike" baseline="0" dirty="0">
              <a:solidFill>
                <a:srgbClr val="000000"/>
              </a:solidFill>
              <a:latin typeface="Times New Roman" panose="02020603050405020304" pitchFamily="18" charset="0"/>
            </a:endParaRPr>
          </a:p>
          <a:p>
            <a:r>
              <a:rPr lang="en-US" sz="1600" b="0" i="0" u="none" strike="noStrike" baseline="0" dirty="0">
                <a:solidFill>
                  <a:srgbClr val="000000"/>
                </a:solidFill>
                <a:latin typeface="Times New Roman" panose="02020603050405020304" pitchFamily="18" charset="0"/>
              </a:rPr>
              <a:t>The IRA makes Medicare stronger for current and future enrollees. It makes health care more accessible, equitable, and affordable. Section 1860D-2(b)(2)(E) of the Social Security Act (the Act), as added by section 11202 of the IRA, </a:t>
            </a:r>
            <a:r>
              <a:rPr lang="en-US" sz="1600" b="0" i="0" u="none" strike="noStrike" baseline="0" dirty="0">
                <a:solidFill>
                  <a:srgbClr val="000000"/>
                </a:solidFill>
                <a:highlight>
                  <a:srgbClr val="FFFF00"/>
                </a:highlight>
                <a:latin typeface="Times New Roman" panose="02020603050405020304" pitchFamily="18" charset="0"/>
              </a:rPr>
              <a:t>requires all Medicare prescription drug plans to offer their Part D enrollees</a:t>
            </a:r>
            <a:r>
              <a:rPr lang="en-US" sz="1600" b="0" i="0" u="none" strike="noStrike" baseline="0" dirty="0">
                <a:solidFill>
                  <a:srgbClr val="000000"/>
                </a:solidFill>
                <a:latin typeface="Times New Roman" panose="02020603050405020304" pitchFamily="18" charset="0"/>
              </a:rPr>
              <a:t> the option to pay their out-of-pocket (OOP) Part D drug costs through monthly payments over the course of the plan year instead of as upfront payments at the pharmacy point of sale (POS) beginning January 1, 2025. </a:t>
            </a:r>
            <a:r>
              <a:rPr lang="en-US" sz="1600" b="0" i="0" u="none" strike="noStrike" baseline="0" dirty="0">
                <a:solidFill>
                  <a:srgbClr val="000000"/>
                </a:solidFill>
                <a:highlight>
                  <a:srgbClr val="FFFF00"/>
                </a:highlight>
                <a:latin typeface="Times New Roman" panose="02020603050405020304" pitchFamily="18" charset="0"/>
              </a:rPr>
              <a:t>This provision applies to all Part D sponsors,14,15 including both stand-alone Medicare prescription drug plans (PDPs) and Medicare Advantage (MA) plans with prescription drug coverage (MA-PDs)</a:t>
            </a:r>
            <a:r>
              <a:rPr lang="en-US" sz="1600" b="0" i="0" u="none" strike="noStrike" baseline="0" dirty="0">
                <a:solidFill>
                  <a:srgbClr val="000000"/>
                </a:solidFill>
                <a:latin typeface="Times New Roman" panose="02020603050405020304" pitchFamily="18" charset="0"/>
              </a:rPr>
              <a:t>, as well as Employer Group Waiver Plans (EGWPs), cost plans, and demonstration plans. </a:t>
            </a:r>
            <a:endParaRPr lang="en-US" sz="1600" dirty="0"/>
          </a:p>
        </p:txBody>
      </p:sp>
      <p:sp>
        <p:nvSpPr>
          <p:cNvPr id="11" name="TextBox 10">
            <a:extLst>
              <a:ext uri="{FF2B5EF4-FFF2-40B4-BE49-F238E27FC236}">
                <a16:creationId xmlns:a16="http://schemas.microsoft.com/office/drawing/2014/main" id="{028E3520-CFB3-246B-763F-57F63AAEC848}"/>
              </a:ext>
            </a:extLst>
          </p:cNvPr>
          <p:cNvSpPr txBox="1"/>
          <p:nvPr/>
        </p:nvSpPr>
        <p:spPr>
          <a:xfrm>
            <a:off x="228600" y="6224976"/>
            <a:ext cx="7086600" cy="523220"/>
          </a:xfrm>
          <a:prstGeom prst="rect">
            <a:avLst/>
          </a:prstGeom>
          <a:noFill/>
        </p:spPr>
        <p:txBody>
          <a:bodyPr wrap="square">
            <a:spAutoFit/>
          </a:bodyPr>
          <a:lstStyle/>
          <a:p>
            <a:r>
              <a:rPr lang="en-US" sz="1400" dirty="0"/>
              <a:t>CMS Website w/Guidance:   </a:t>
            </a:r>
            <a:r>
              <a:rPr lang="en-US" sz="1400" dirty="0">
                <a:solidFill>
                  <a:srgbClr val="FF0000"/>
                </a:solidFill>
                <a:hlinkClick r:id="rId4"/>
              </a:rPr>
              <a:t>https://www.cms.gov/inflation-reduction-act-and-medicare/part-d-improvements/medicare-prescription-payment-plan</a:t>
            </a:r>
            <a:endParaRPr lang="en-US" sz="1400" dirty="0">
              <a:solidFill>
                <a:srgbClr val="FF0000"/>
              </a:solidFill>
            </a:endParaRPr>
          </a:p>
        </p:txBody>
      </p:sp>
    </p:spTree>
    <p:extLst>
      <p:ext uri="{BB962C8B-B14F-4D97-AF65-F5344CB8AC3E}">
        <p14:creationId xmlns:p14="http://schemas.microsoft.com/office/powerpoint/2010/main" val="14171829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C4EBF3E-A9DC-EC42-E91D-3AB036A808E2}"/>
              </a:ext>
            </a:extLst>
          </p:cNvPr>
          <p:cNvSpPr/>
          <p:nvPr/>
        </p:nvSpPr>
        <p:spPr>
          <a:xfrm>
            <a:off x="0" y="857250"/>
            <a:ext cx="9144000" cy="1268016"/>
          </a:xfrm>
          <a:prstGeom prst="rect">
            <a:avLst/>
          </a:prstGeom>
          <a:gradFill flip="none" rotWithShape="1">
            <a:gsLst>
              <a:gs pos="0">
                <a:srgbClr val="006AAD">
                  <a:shade val="30000"/>
                  <a:satMod val="115000"/>
                </a:srgbClr>
              </a:gs>
              <a:gs pos="50000">
                <a:srgbClr val="006AAD">
                  <a:shade val="67500"/>
                  <a:satMod val="115000"/>
                </a:srgbClr>
              </a:gs>
              <a:gs pos="100000">
                <a:srgbClr val="006AAD">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50" b="1" i="1" dirty="0">
                <a:solidFill>
                  <a:schemeClr val="bg1"/>
                </a:solidFill>
                <a:latin typeface="Sabon" panose="02020602060506020403" pitchFamily="18" charset="77"/>
              </a:rPr>
              <a:t>Medicare Prescription Payment Plan</a:t>
            </a:r>
            <a:endParaRPr lang="en-US" sz="2700" dirty="0">
              <a:solidFill>
                <a:schemeClr val="bg1"/>
              </a:solidFill>
              <a:latin typeface="Sabon" panose="02020602060506020403" pitchFamily="18" charset="77"/>
            </a:endParaRPr>
          </a:p>
        </p:txBody>
      </p:sp>
      <p:pic>
        <p:nvPicPr>
          <p:cNvPr id="9" name="Picture 8" descr="Logo&#10;&#10;Description automatically generated">
            <a:extLst>
              <a:ext uri="{FF2B5EF4-FFF2-40B4-BE49-F238E27FC236}">
                <a16:creationId xmlns:a16="http://schemas.microsoft.com/office/drawing/2014/main" id="{4B0026EE-AA3A-D478-9410-887E516D935E}"/>
              </a:ext>
            </a:extLst>
          </p:cNvPr>
          <p:cNvPicPr>
            <a:picLocks noChangeAspect="1"/>
          </p:cNvPicPr>
          <p:nvPr/>
        </p:nvPicPr>
        <p:blipFill>
          <a:blip r:embed="rId3"/>
          <a:stretch>
            <a:fillRect/>
          </a:stretch>
        </p:blipFill>
        <p:spPr>
          <a:xfrm>
            <a:off x="7391400" y="5824330"/>
            <a:ext cx="1417672" cy="801293"/>
          </a:xfrm>
          <a:prstGeom prst="rect">
            <a:avLst/>
          </a:prstGeom>
        </p:spPr>
      </p:pic>
      <p:sp>
        <p:nvSpPr>
          <p:cNvPr id="3" name="TextBox 2">
            <a:extLst>
              <a:ext uri="{FF2B5EF4-FFF2-40B4-BE49-F238E27FC236}">
                <a16:creationId xmlns:a16="http://schemas.microsoft.com/office/drawing/2014/main" id="{2562B08D-7B8F-64A7-5F02-CB5D3F112BB6}"/>
              </a:ext>
            </a:extLst>
          </p:cNvPr>
          <p:cNvSpPr txBox="1"/>
          <p:nvPr/>
        </p:nvSpPr>
        <p:spPr>
          <a:xfrm>
            <a:off x="533400" y="2405138"/>
            <a:ext cx="7696200" cy="2554545"/>
          </a:xfrm>
          <a:prstGeom prst="rect">
            <a:avLst/>
          </a:prstGeom>
          <a:noFill/>
        </p:spPr>
        <p:txBody>
          <a:bodyPr wrap="square">
            <a:spAutoFit/>
          </a:bodyPr>
          <a:lstStyle/>
          <a:p>
            <a:r>
              <a:rPr lang="en-US" sz="1600" dirty="0">
                <a:solidFill>
                  <a:srgbClr val="000000"/>
                </a:solidFill>
                <a:latin typeface="Times New Roman" panose="02020603050405020304" pitchFamily="18" charset="0"/>
              </a:rPr>
              <a:t>D</a:t>
            </a:r>
            <a:r>
              <a:rPr lang="en-US" sz="1600" b="0" i="0" u="none" strike="noStrike" baseline="0" dirty="0">
                <a:solidFill>
                  <a:srgbClr val="000000"/>
                </a:solidFill>
                <a:latin typeface="Times New Roman" panose="02020603050405020304" pitchFamily="18" charset="0"/>
              </a:rPr>
              <a:t>uring the fourth quarter of the year, Part D sponsors must review their Part D claims history from the first three quarters of the year to identify Part D enrollees likely to benefit in the upcoming year. Based on this analysis and any additional analysis plan sponsors conduct to identify enrollees who may be likely to benefit from this program, the plan sponsor must send the </a:t>
            </a:r>
            <a:r>
              <a:rPr lang="en-US" sz="1600" b="0" i="0" u="none" strike="noStrike" baseline="0" dirty="0">
                <a:solidFill>
                  <a:srgbClr val="000000"/>
                </a:solidFill>
                <a:highlight>
                  <a:srgbClr val="FFFF00"/>
                </a:highlight>
                <a:latin typeface="Times New Roman" panose="02020603050405020304" pitchFamily="18" charset="0"/>
              </a:rPr>
              <a:t>“Medicare Prescription Payment Plan Likely to Benefit Notice” to identified enrollees no later than the end of the Annual Election Period (open enrollment), which is December 7 of each year. For CY 2025, Part D sponsors must assess claims for covered Part D drugs with dates of services from January through September 2024 and send the “Medicare Prescription Payment Plan Likely to Benefit Notice” in October, November, or early December 2024 (no later than December 7, 2024). </a:t>
            </a:r>
            <a:endParaRPr lang="en-US" sz="1600" dirty="0">
              <a:highlight>
                <a:srgbClr val="FFFF00"/>
              </a:highlight>
            </a:endParaRPr>
          </a:p>
        </p:txBody>
      </p:sp>
    </p:spTree>
    <p:extLst>
      <p:ext uri="{BB962C8B-B14F-4D97-AF65-F5344CB8AC3E}">
        <p14:creationId xmlns:p14="http://schemas.microsoft.com/office/powerpoint/2010/main" val="30885481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C4EBF3E-A9DC-EC42-E91D-3AB036A808E2}"/>
              </a:ext>
            </a:extLst>
          </p:cNvPr>
          <p:cNvSpPr/>
          <p:nvPr/>
        </p:nvSpPr>
        <p:spPr>
          <a:xfrm>
            <a:off x="0" y="857250"/>
            <a:ext cx="9144000" cy="1268016"/>
          </a:xfrm>
          <a:prstGeom prst="rect">
            <a:avLst/>
          </a:prstGeom>
          <a:gradFill flip="none" rotWithShape="1">
            <a:gsLst>
              <a:gs pos="0">
                <a:srgbClr val="006AAD">
                  <a:shade val="30000"/>
                  <a:satMod val="115000"/>
                </a:srgbClr>
              </a:gs>
              <a:gs pos="50000">
                <a:srgbClr val="006AAD">
                  <a:shade val="67500"/>
                  <a:satMod val="115000"/>
                </a:srgbClr>
              </a:gs>
              <a:gs pos="100000">
                <a:srgbClr val="006AAD">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chemeClr val="bg1"/>
              </a:solidFill>
              <a:latin typeface="Sabon" panose="02020602060506020403" pitchFamily="18" charset="77"/>
            </a:endParaRPr>
          </a:p>
        </p:txBody>
      </p:sp>
      <p:pic>
        <p:nvPicPr>
          <p:cNvPr id="9" name="Picture 8" descr="Logo&#10;&#10;Description automatically generated">
            <a:extLst>
              <a:ext uri="{FF2B5EF4-FFF2-40B4-BE49-F238E27FC236}">
                <a16:creationId xmlns:a16="http://schemas.microsoft.com/office/drawing/2014/main" id="{4B0026EE-AA3A-D478-9410-887E516D935E}"/>
              </a:ext>
            </a:extLst>
          </p:cNvPr>
          <p:cNvPicPr>
            <a:picLocks noChangeAspect="1"/>
          </p:cNvPicPr>
          <p:nvPr/>
        </p:nvPicPr>
        <p:blipFill>
          <a:blip r:embed="rId3"/>
          <a:stretch>
            <a:fillRect/>
          </a:stretch>
        </p:blipFill>
        <p:spPr>
          <a:xfrm>
            <a:off x="7391400" y="5824330"/>
            <a:ext cx="1417672" cy="801293"/>
          </a:xfrm>
          <a:prstGeom prst="rect">
            <a:avLst/>
          </a:prstGeom>
        </p:spPr>
      </p:pic>
      <p:pic>
        <p:nvPicPr>
          <p:cNvPr id="2" name="Picture 1">
            <a:extLst>
              <a:ext uri="{FF2B5EF4-FFF2-40B4-BE49-F238E27FC236}">
                <a16:creationId xmlns:a16="http://schemas.microsoft.com/office/drawing/2014/main" id="{C5617B19-F83F-4F9C-AF89-BB7B71F1E754}"/>
              </a:ext>
            </a:extLst>
          </p:cNvPr>
          <p:cNvPicPr>
            <a:picLocks noChangeAspect="1"/>
          </p:cNvPicPr>
          <p:nvPr/>
        </p:nvPicPr>
        <p:blipFill>
          <a:blip r:embed="rId4"/>
          <a:stretch>
            <a:fillRect/>
          </a:stretch>
        </p:blipFill>
        <p:spPr>
          <a:xfrm>
            <a:off x="-76200" y="990600"/>
            <a:ext cx="9144000" cy="854964"/>
          </a:xfrm>
          <a:prstGeom prst="rect">
            <a:avLst/>
          </a:prstGeom>
        </p:spPr>
      </p:pic>
      <p:pic>
        <p:nvPicPr>
          <p:cNvPr id="4" name="Picture 3">
            <a:extLst>
              <a:ext uri="{FF2B5EF4-FFF2-40B4-BE49-F238E27FC236}">
                <a16:creationId xmlns:a16="http://schemas.microsoft.com/office/drawing/2014/main" id="{C06BB40E-1D07-53FC-F2CE-04C9E6A1C172}"/>
              </a:ext>
            </a:extLst>
          </p:cNvPr>
          <p:cNvPicPr>
            <a:picLocks noChangeAspect="1"/>
          </p:cNvPicPr>
          <p:nvPr/>
        </p:nvPicPr>
        <p:blipFill>
          <a:blip r:embed="rId5"/>
          <a:stretch>
            <a:fillRect/>
          </a:stretch>
        </p:blipFill>
        <p:spPr>
          <a:xfrm>
            <a:off x="457200" y="2240280"/>
            <a:ext cx="8458200" cy="480152"/>
          </a:xfrm>
          <a:prstGeom prst="rect">
            <a:avLst/>
          </a:prstGeom>
        </p:spPr>
      </p:pic>
      <p:pic>
        <p:nvPicPr>
          <p:cNvPr id="7" name="Picture 6">
            <a:extLst>
              <a:ext uri="{FF2B5EF4-FFF2-40B4-BE49-F238E27FC236}">
                <a16:creationId xmlns:a16="http://schemas.microsoft.com/office/drawing/2014/main" id="{19761B52-976F-1291-F87A-05CFE65245EF}"/>
              </a:ext>
            </a:extLst>
          </p:cNvPr>
          <p:cNvPicPr>
            <a:picLocks noChangeAspect="1"/>
          </p:cNvPicPr>
          <p:nvPr/>
        </p:nvPicPr>
        <p:blipFill>
          <a:blip r:embed="rId6"/>
          <a:stretch>
            <a:fillRect/>
          </a:stretch>
        </p:blipFill>
        <p:spPr>
          <a:xfrm>
            <a:off x="533400" y="2689952"/>
            <a:ext cx="7848600" cy="3840308"/>
          </a:xfrm>
          <a:prstGeom prst="rect">
            <a:avLst/>
          </a:prstGeom>
        </p:spPr>
      </p:pic>
    </p:spTree>
    <p:extLst>
      <p:ext uri="{BB962C8B-B14F-4D97-AF65-F5344CB8AC3E}">
        <p14:creationId xmlns:p14="http://schemas.microsoft.com/office/powerpoint/2010/main" val="1659995498"/>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10734</TotalTime>
  <Words>2273</Words>
  <Application>Microsoft Office PowerPoint</Application>
  <PresentationFormat>On-screen Show (4:3)</PresentationFormat>
  <Paragraphs>103</Paragraphs>
  <Slides>19</Slides>
  <Notes>19</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19</vt:i4>
      </vt:variant>
    </vt:vector>
  </HeadingPairs>
  <TitlesOfParts>
    <vt:vector size="28" baseType="lpstr">
      <vt:lpstr>Arial</vt:lpstr>
      <vt:lpstr>Calibri</vt:lpstr>
      <vt:lpstr>Calibri Light</vt:lpstr>
      <vt:lpstr>Sabon</vt:lpstr>
      <vt:lpstr>Times New Roman</vt:lpstr>
      <vt:lpstr>Trade Gothic</vt:lpstr>
      <vt:lpstr>Wingdings</vt:lpstr>
      <vt:lpstr>Office Theme</vt:lpstr>
      <vt:lpstr>1_Office Theme</vt:lpstr>
      <vt:lpstr> Medicare Updates for 2025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Original Medicare vs. Medicare Advantage</dc:title>
  <dc:creator>tsteele</dc:creator>
  <cp:lastModifiedBy>Helen Mayberry</cp:lastModifiedBy>
  <cp:revision>583</cp:revision>
  <cp:lastPrinted>2024-08-14T19:08:48Z</cp:lastPrinted>
  <dcterms:created xsi:type="dcterms:W3CDTF">2011-03-24T17:48:54Z</dcterms:created>
  <dcterms:modified xsi:type="dcterms:W3CDTF">2024-10-01T19:38:39Z</dcterms:modified>
</cp:coreProperties>
</file>