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1.wav" ContentType="audio/wav"/>
  <Override PartName="/ppt/media/audio2.wav" ContentType="audio/wav"/>
  <Override PartName="/ppt/media/audio3.wav" ContentType="audio/wav"/>
  <Override PartName="/ppt/media/audio4.wav" ContentType="audio/wav"/>
  <Override PartName="/ppt/media/audio5.wav" ContentType="audio/wav"/>
  <Override PartName="/ppt/media/audio6.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4"/>
  </p:notesMasterIdLst>
  <p:sldIdLst>
    <p:sldId id="266" r:id="rId3"/>
    <p:sldId id="290" r:id="rId4"/>
    <p:sldId id="259" r:id="rId5"/>
    <p:sldId id="289" r:id="rId6"/>
    <p:sldId id="451" r:id="rId7"/>
    <p:sldId id="453" r:id="rId8"/>
    <p:sldId id="454" r:id="rId9"/>
    <p:sldId id="288" r:id="rId10"/>
    <p:sldId id="281" r:id="rId11"/>
    <p:sldId id="287" r:id="rId12"/>
    <p:sldId id="455" r:id="rId13"/>
    <p:sldId id="285" r:id="rId14"/>
    <p:sldId id="284" r:id="rId15"/>
    <p:sldId id="283" r:id="rId16"/>
    <p:sldId id="291" r:id="rId17"/>
    <p:sldId id="279" r:id="rId18"/>
    <p:sldId id="456" r:id="rId19"/>
    <p:sldId id="257" r:id="rId20"/>
    <p:sldId id="258" r:id="rId21"/>
    <p:sldId id="450" r:id="rId22"/>
    <p:sldId id="277" r:id="rId23"/>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3B5E"/>
    <a:srgbClr val="FDBA4A"/>
    <a:srgbClr val="006A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p:restoredTop sz="96327"/>
  </p:normalViewPr>
  <p:slideViewPr>
    <p:cSldViewPr snapToGrid="0">
      <p:cViewPr varScale="1">
        <p:scale>
          <a:sx n="123" d="100"/>
          <a:sy n="123" d="100"/>
        </p:scale>
        <p:origin x="120"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11ADECCC-FE5A-4264-A48F-FB1DBC59C0B2}" type="datetimeFigureOut">
              <a:rPr lang="en-US" smtClean="0"/>
              <a:t>10/1/2024</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F83F4154-3A04-49A0-80F5-B3EC73F55D0B}" type="slidenum">
              <a:rPr lang="en-US" smtClean="0"/>
              <a:t>‹#›</a:t>
            </a:fld>
            <a:endParaRPr lang="en-US"/>
          </a:p>
        </p:txBody>
      </p:sp>
    </p:spTree>
    <p:extLst>
      <p:ext uri="{BB962C8B-B14F-4D97-AF65-F5344CB8AC3E}">
        <p14:creationId xmlns:p14="http://schemas.microsoft.com/office/powerpoint/2010/main" val="639463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bwMode="auto">
          <a:xfrm>
            <a:off x="420688" y="703263"/>
            <a:ext cx="6262687" cy="3522662"/>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710452" y="4460255"/>
            <a:ext cx="5683617" cy="4225504"/>
          </a:xfrm>
          <a:prstGeom prst="rect">
            <a:avLst/>
          </a:prstGeom>
          <a:solidFill>
            <a:srgbClr val="FFFFFF"/>
          </a:solidFill>
          <a:ln>
            <a:solidFill>
              <a:srgbClr val="000000"/>
            </a:solidFill>
            <a:miter lim="800000"/>
            <a:headEnd/>
            <a:tailEnd/>
          </a:ln>
        </p:spPr>
        <p:txBody>
          <a:bodyPr lIns="94249" tIns="47125" rIns="94249" bIns="47125"/>
          <a:lstStyle/>
          <a:p>
            <a:pPr marL="235622" indent="-235622"/>
            <a:r>
              <a:rPr lang="en-CA" altLang="en-US" sz="1600" b="1" dirty="0"/>
              <a:t>Family Feud Template</a:t>
            </a:r>
          </a:p>
          <a:p>
            <a:pPr marL="235622" indent="-235622"/>
            <a:r>
              <a:rPr lang="en-CA" altLang="en-US" sz="1600" dirty="0"/>
              <a:t>Introduction Slide – The Countdown!</a:t>
            </a:r>
          </a:p>
        </p:txBody>
      </p:sp>
    </p:spTree>
    <p:extLst>
      <p:ext uri="{BB962C8B-B14F-4D97-AF65-F5344CB8AC3E}">
        <p14:creationId xmlns:p14="http://schemas.microsoft.com/office/powerpoint/2010/main" val="838676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bwMode="auto">
          <a:xfrm>
            <a:off x="420688" y="703263"/>
            <a:ext cx="6262687" cy="3522662"/>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22915" name="Rectangle 3"/>
          <p:cNvSpPr>
            <a:spLocks noGrp="1" noChangeArrowheads="1"/>
          </p:cNvSpPr>
          <p:nvPr>
            <p:ph type="body" idx="1"/>
          </p:nvPr>
        </p:nvSpPr>
        <p:spPr bwMode="auto">
          <a:xfrm>
            <a:off x="710452" y="4460255"/>
            <a:ext cx="5683617" cy="4225504"/>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249" tIns="47125" rIns="94249" bIns="47125"/>
          <a:lstStyle/>
          <a:p>
            <a:pPr marL="235622" indent="-235622"/>
            <a:r>
              <a:rPr lang="en-CA" altLang="en-US" sz="1600" b="1" dirty="0"/>
              <a:t>Family Feud Template</a:t>
            </a:r>
          </a:p>
          <a:p>
            <a:r>
              <a:rPr lang="en-CA" altLang="en-US" sz="1600" dirty="0"/>
              <a:t>Introduction Slide – Family Feud!</a:t>
            </a:r>
            <a:endParaRPr lang="en-US" altLang="en-US" dirty="0"/>
          </a:p>
        </p:txBody>
      </p:sp>
    </p:spTree>
    <p:extLst>
      <p:ext uri="{BB962C8B-B14F-4D97-AF65-F5344CB8AC3E}">
        <p14:creationId xmlns:p14="http://schemas.microsoft.com/office/powerpoint/2010/main" val="3423643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bwMode="auto">
          <a:xfrm>
            <a:off x="420688" y="703263"/>
            <a:ext cx="6262687" cy="3522662"/>
          </a:xfrm>
          <a:prstGeom prst="rect">
            <a:avLst/>
          </a:prstGeom>
          <a:solidFill>
            <a:srgbClr val="FFFFFF"/>
          </a:solidFill>
          <a:ln>
            <a:solidFill>
              <a:srgbClr val="000000"/>
            </a:solidFill>
            <a:miter lim="800000"/>
            <a:headEnd/>
            <a:tailEnd/>
          </a:ln>
        </p:spPr>
      </p:sp>
      <p:sp>
        <p:nvSpPr>
          <p:cNvPr id="439299" name="Rectangle 3"/>
          <p:cNvSpPr>
            <a:spLocks noGrp="1" noChangeArrowheads="1"/>
          </p:cNvSpPr>
          <p:nvPr>
            <p:ph type="body" idx="1"/>
          </p:nvPr>
        </p:nvSpPr>
        <p:spPr bwMode="auto">
          <a:xfrm>
            <a:off x="710452" y="4460255"/>
            <a:ext cx="5683617" cy="4225504"/>
          </a:xfrm>
          <a:prstGeom prst="rect">
            <a:avLst/>
          </a:prstGeom>
          <a:solidFill>
            <a:srgbClr val="FFFFFF"/>
          </a:solidFill>
          <a:ln>
            <a:solidFill>
              <a:srgbClr val="000000"/>
            </a:solidFill>
            <a:miter lim="800000"/>
            <a:headEnd/>
            <a:tailEnd/>
          </a:ln>
        </p:spPr>
        <p:txBody>
          <a:bodyPr lIns="94249" tIns="47125" rIns="94249" bIns="47125"/>
          <a:lstStyle/>
          <a:p>
            <a:pPr marL="235622" indent="-235622"/>
            <a:r>
              <a:rPr lang="en-CA" altLang="en-US" b="1" dirty="0"/>
              <a:t>Family Feud Template</a:t>
            </a:r>
          </a:p>
          <a:p>
            <a:r>
              <a:rPr lang="en-US" altLang="en-US" dirty="0"/>
              <a:t>4 Panel Slide</a:t>
            </a:r>
          </a:p>
        </p:txBody>
      </p:sp>
    </p:spTree>
    <p:extLst>
      <p:ext uri="{BB962C8B-B14F-4D97-AF65-F5344CB8AC3E}">
        <p14:creationId xmlns:p14="http://schemas.microsoft.com/office/powerpoint/2010/main" val="1434003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7F0D4-EC4F-7C03-15E1-94FEA5E0DB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569075-72E1-768A-D0E8-23AEF9FABF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36B44E-AAC7-A362-78C7-230B003A044B}"/>
              </a:ext>
            </a:extLst>
          </p:cNvPr>
          <p:cNvSpPr>
            <a:spLocks noGrp="1"/>
          </p:cNvSpPr>
          <p:nvPr>
            <p:ph type="dt" sz="half" idx="10"/>
          </p:nvPr>
        </p:nvSpPr>
        <p:spPr/>
        <p:txBody>
          <a:bodyPr/>
          <a:lstStyle/>
          <a:p>
            <a:fld id="{A2A52940-E72F-B240-ABDC-5FEF2C86D0F5}" type="datetimeFigureOut">
              <a:rPr lang="en-US" smtClean="0"/>
              <a:t>10/1/2024</a:t>
            </a:fld>
            <a:endParaRPr lang="en-US"/>
          </a:p>
        </p:txBody>
      </p:sp>
      <p:sp>
        <p:nvSpPr>
          <p:cNvPr id="5" name="Footer Placeholder 4">
            <a:extLst>
              <a:ext uri="{FF2B5EF4-FFF2-40B4-BE49-F238E27FC236}">
                <a16:creationId xmlns:a16="http://schemas.microsoft.com/office/drawing/2014/main" id="{24DDBFB2-DAB7-24AB-9881-5750DC227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AE6A37-A1D7-3551-83B4-E315BEBE6F08}"/>
              </a:ext>
            </a:extLst>
          </p:cNvPr>
          <p:cNvSpPr>
            <a:spLocks noGrp="1"/>
          </p:cNvSpPr>
          <p:nvPr>
            <p:ph type="sldNum" sz="quarter" idx="12"/>
          </p:nvPr>
        </p:nvSpPr>
        <p:spPr/>
        <p:txBody>
          <a:bodyPr/>
          <a:lstStyle/>
          <a:p>
            <a:fld id="{F954E5DC-1B29-E345-BEA3-80516CD5D31C}" type="slidenum">
              <a:rPr lang="en-US" smtClean="0"/>
              <a:t>‹#›</a:t>
            </a:fld>
            <a:endParaRPr lang="en-US"/>
          </a:p>
        </p:txBody>
      </p:sp>
    </p:spTree>
    <p:extLst>
      <p:ext uri="{BB962C8B-B14F-4D97-AF65-F5344CB8AC3E}">
        <p14:creationId xmlns:p14="http://schemas.microsoft.com/office/powerpoint/2010/main" val="1299252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E7A10-2DCC-82F1-0A05-80B68BEE21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57B1FE-2E8A-61D6-4E94-CCB40EB1AF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C29E6-2590-0BC4-958C-635827C09D0C}"/>
              </a:ext>
            </a:extLst>
          </p:cNvPr>
          <p:cNvSpPr>
            <a:spLocks noGrp="1"/>
          </p:cNvSpPr>
          <p:nvPr>
            <p:ph type="dt" sz="half" idx="10"/>
          </p:nvPr>
        </p:nvSpPr>
        <p:spPr/>
        <p:txBody>
          <a:bodyPr/>
          <a:lstStyle/>
          <a:p>
            <a:fld id="{A2A52940-E72F-B240-ABDC-5FEF2C86D0F5}" type="datetimeFigureOut">
              <a:rPr lang="en-US" smtClean="0"/>
              <a:t>10/1/2024</a:t>
            </a:fld>
            <a:endParaRPr lang="en-US"/>
          </a:p>
        </p:txBody>
      </p:sp>
      <p:sp>
        <p:nvSpPr>
          <p:cNvPr id="5" name="Footer Placeholder 4">
            <a:extLst>
              <a:ext uri="{FF2B5EF4-FFF2-40B4-BE49-F238E27FC236}">
                <a16:creationId xmlns:a16="http://schemas.microsoft.com/office/drawing/2014/main" id="{63CB7714-6865-BAE2-3F49-A80384612F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446818-4AB0-1085-2F13-4FE3710EAC24}"/>
              </a:ext>
            </a:extLst>
          </p:cNvPr>
          <p:cNvSpPr>
            <a:spLocks noGrp="1"/>
          </p:cNvSpPr>
          <p:nvPr>
            <p:ph type="sldNum" sz="quarter" idx="12"/>
          </p:nvPr>
        </p:nvSpPr>
        <p:spPr/>
        <p:txBody>
          <a:bodyPr/>
          <a:lstStyle/>
          <a:p>
            <a:fld id="{F954E5DC-1B29-E345-BEA3-80516CD5D31C}" type="slidenum">
              <a:rPr lang="en-US" smtClean="0"/>
              <a:t>‹#›</a:t>
            </a:fld>
            <a:endParaRPr lang="en-US"/>
          </a:p>
        </p:txBody>
      </p:sp>
    </p:spTree>
    <p:extLst>
      <p:ext uri="{BB962C8B-B14F-4D97-AF65-F5344CB8AC3E}">
        <p14:creationId xmlns:p14="http://schemas.microsoft.com/office/powerpoint/2010/main" val="1226393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D6F68-4DD1-B3BE-22EA-8F8C15D5B1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8AADF0-3A94-BBAD-145F-A9DBDC8E72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9E904-2C87-A8DB-6CF9-D70D459D85DA}"/>
              </a:ext>
            </a:extLst>
          </p:cNvPr>
          <p:cNvSpPr>
            <a:spLocks noGrp="1"/>
          </p:cNvSpPr>
          <p:nvPr>
            <p:ph type="dt" sz="half" idx="10"/>
          </p:nvPr>
        </p:nvSpPr>
        <p:spPr/>
        <p:txBody>
          <a:bodyPr/>
          <a:lstStyle/>
          <a:p>
            <a:fld id="{A2A52940-E72F-B240-ABDC-5FEF2C86D0F5}" type="datetimeFigureOut">
              <a:rPr lang="en-US" smtClean="0"/>
              <a:t>10/1/2024</a:t>
            </a:fld>
            <a:endParaRPr lang="en-US"/>
          </a:p>
        </p:txBody>
      </p:sp>
      <p:sp>
        <p:nvSpPr>
          <p:cNvPr id="5" name="Footer Placeholder 4">
            <a:extLst>
              <a:ext uri="{FF2B5EF4-FFF2-40B4-BE49-F238E27FC236}">
                <a16:creationId xmlns:a16="http://schemas.microsoft.com/office/drawing/2014/main" id="{51BAA1C8-C174-EDAD-1B53-FAD87E3441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8C2C2-5BD4-2918-821C-79A1972969D2}"/>
              </a:ext>
            </a:extLst>
          </p:cNvPr>
          <p:cNvSpPr>
            <a:spLocks noGrp="1"/>
          </p:cNvSpPr>
          <p:nvPr>
            <p:ph type="sldNum" sz="quarter" idx="12"/>
          </p:nvPr>
        </p:nvSpPr>
        <p:spPr/>
        <p:txBody>
          <a:bodyPr/>
          <a:lstStyle/>
          <a:p>
            <a:fld id="{F954E5DC-1B29-E345-BEA3-80516CD5D31C}" type="slidenum">
              <a:rPr lang="en-US" smtClean="0"/>
              <a:t>‹#›</a:t>
            </a:fld>
            <a:endParaRPr lang="en-US"/>
          </a:p>
        </p:txBody>
      </p:sp>
    </p:spTree>
    <p:extLst>
      <p:ext uri="{BB962C8B-B14F-4D97-AF65-F5344CB8AC3E}">
        <p14:creationId xmlns:p14="http://schemas.microsoft.com/office/powerpoint/2010/main" val="639168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441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512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4B346-FD8C-9F31-98E1-5AC0BAF6D6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272A9D-8DD5-F265-7CD0-08E9123A12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4DB112-F96E-FA5A-5D06-FB4576E71E21}"/>
              </a:ext>
            </a:extLst>
          </p:cNvPr>
          <p:cNvSpPr>
            <a:spLocks noGrp="1"/>
          </p:cNvSpPr>
          <p:nvPr>
            <p:ph type="dt" sz="half" idx="10"/>
          </p:nvPr>
        </p:nvSpPr>
        <p:spPr/>
        <p:txBody>
          <a:bodyPr/>
          <a:lstStyle/>
          <a:p>
            <a:fld id="{A2A52940-E72F-B240-ABDC-5FEF2C86D0F5}" type="datetimeFigureOut">
              <a:rPr lang="en-US" smtClean="0"/>
              <a:t>10/1/2024</a:t>
            </a:fld>
            <a:endParaRPr lang="en-US"/>
          </a:p>
        </p:txBody>
      </p:sp>
      <p:sp>
        <p:nvSpPr>
          <p:cNvPr id="5" name="Footer Placeholder 4">
            <a:extLst>
              <a:ext uri="{FF2B5EF4-FFF2-40B4-BE49-F238E27FC236}">
                <a16:creationId xmlns:a16="http://schemas.microsoft.com/office/drawing/2014/main" id="{59D5856D-FB0F-63C1-B481-8FC9423CE2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E0E4B-8671-3FCD-6E60-2D35D01C9A9F}"/>
              </a:ext>
            </a:extLst>
          </p:cNvPr>
          <p:cNvSpPr>
            <a:spLocks noGrp="1"/>
          </p:cNvSpPr>
          <p:nvPr>
            <p:ph type="sldNum" sz="quarter" idx="12"/>
          </p:nvPr>
        </p:nvSpPr>
        <p:spPr/>
        <p:txBody>
          <a:bodyPr/>
          <a:lstStyle/>
          <a:p>
            <a:fld id="{F954E5DC-1B29-E345-BEA3-80516CD5D31C}" type="slidenum">
              <a:rPr lang="en-US" smtClean="0"/>
              <a:t>‹#›</a:t>
            </a:fld>
            <a:endParaRPr lang="en-US"/>
          </a:p>
        </p:txBody>
      </p:sp>
    </p:spTree>
    <p:extLst>
      <p:ext uri="{BB962C8B-B14F-4D97-AF65-F5344CB8AC3E}">
        <p14:creationId xmlns:p14="http://schemas.microsoft.com/office/powerpoint/2010/main" val="1606262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9DA28-83B6-396F-9D20-C3782F1509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868B13-144D-7E3D-EF68-6D3BE36DE8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66F743-5FB9-960B-5CAA-D6B7A43F3207}"/>
              </a:ext>
            </a:extLst>
          </p:cNvPr>
          <p:cNvSpPr>
            <a:spLocks noGrp="1"/>
          </p:cNvSpPr>
          <p:nvPr>
            <p:ph type="dt" sz="half" idx="10"/>
          </p:nvPr>
        </p:nvSpPr>
        <p:spPr/>
        <p:txBody>
          <a:bodyPr/>
          <a:lstStyle/>
          <a:p>
            <a:fld id="{A2A52940-E72F-B240-ABDC-5FEF2C86D0F5}" type="datetimeFigureOut">
              <a:rPr lang="en-US" smtClean="0"/>
              <a:t>10/1/2024</a:t>
            </a:fld>
            <a:endParaRPr lang="en-US"/>
          </a:p>
        </p:txBody>
      </p:sp>
      <p:sp>
        <p:nvSpPr>
          <p:cNvPr id="5" name="Footer Placeholder 4">
            <a:extLst>
              <a:ext uri="{FF2B5EF4-FFF2-40B4-BE49-F238E27FC236}">
                <a16:creationId xmlns:a16="http://schemas.microsoft.com/office/drawing/2014/main" id="{4722C7EC-E657-FDA2-B751-28EEB5579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35E9BF-D9B5-A76D-B947-E6E481DAA90E}"/>
              </a:ext>
            </a:extLst>
          </p:cNvPr>
          <p:cNvSpPr>
            <a:spLocks noGrp="1"/>
          </p:cNvSpPr>
          <p:nvPr>
            <p:ph type="sldNum" sz="quarter" idx="12"/>
          </p:nvPr>
        </p:nvSpPr>
        <p:spPr/>
        <p:txBody>
          <a:bodyPr/>
          <a:lstStyle/>
          <a:p>
            <a:fld id="{F954E5DC-1B29-E345-BEA3-80516CD5D31C}" type="slidenum">
              <a:rPr lang="en-US" smtClean="0"/>
              <a:t>‹#›</a:t>
            </a:fld>
            <a:endParaRPr lang="en-US"/>
          </a:p>
        </p:txBody>
      </p:sp>
    </p:spTree>
    <p:extLst>
      <p:ext uri="{BB962C8B-B14F-4D97-AF65-F5344CB8AC3E}">
        <p14:creationId xmlns:p14="http://schemas.microsoft.com/office/powerpoint/2010/main" val="207392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40546-BD25-DEC3-1FBD-5A02923603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978781-82F7-2688-7E93-54EDAE4112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F8929E-48DA-27E4-8044-D776274710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133BF1-FDFB-ACD9-91DA-8DF3C9258A3C}"/>
              </a:ext>
            </a:extLst>
          </p:cNvPr>
          <p:cNvSpPr>
            <a:spLocks noGrp="1"/>
          </p:cNvSpPr>
          <p:nvPr>
            <p:ph type="dt" sz="half" idx="10"/>
          </p:nvPr>
        </p:nvSpPr>
        <p:spPr/>
        <p:txBody>
          <a:bodyPr/>
          <a:lstStyle/>
          <a:p>
            <a:fld id="{A2A52940-E72F-B240-ABDC-5FEF2C86D0F5}" type="datetimeFigureOut">
              <a:rPr lang="en-US" smtClean="0"/>
              <a:t>10/1/2024</a:t>
            </a:fld>
            <a:endParaRPr lang="en-US"/>
          </a:p>
        </p:txBody>
      </p:sp>
      <p:sp>
        <p:nvSpPr>
          <p:cNvPr id="6" name="Footer Placeholder 5">
            <a:extLst>
              <a:ext uri="{FF2B5EF4-FFF2-40B4-BE49-F238E27FC236}">
                <a16:creationId xmlns:a16="http://schemas.microsoft.com/office/drawing/2014/main" id="{76166001-B9DF-7A95-62BA-3E86ED1A6C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666ED1-EDF3-FF36-7E0C-42DAD48599DE}"/>
              </a:ext>
            </a:extLst>
          </p:cNvPr>
          <p:cNvSpPr>
            <a:spLocks noGrp="1"/>
          </p:cNvSpPr>
          <p:nvPr>
            <p:ph type="sldNum" sz="quarter" idx="12"/>
          </p:nvPr>
        </p:nvSpPr>
        <p:spPr/>
        <p:txBody>
          <a:bodyPr/>
          <a:lstStyle/>
          <a:p>
            <a:fld id="{F954E5DC-1B29-E345-BEA3-80516CD5D31C}" type="slidenum">
              <a:rPr lang="en-US" smtClean="0"/>
              <a:t>‹#›</a:t>
            </a:fld>
            <a:endParaRPr lang="en-US"/>
          </a:p>
        </p:txBody>
      </p:sp>
    </p:spTree>
    <p:extLst>
      <p:ext uri="{BB962C8B-B14F-4D97-AF65-F5344CB8AC3E}">
        <p14:creationId xmlns:p14="http://schemas.microsoft.com/office/powerpoint/2010/main" val="3310922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E05B2-7134-2545-116E-DDFC8F7D9A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28D647-239A-7F2A-A9E4-4844F2663A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B8BEF-D614-868E-98DD-30E881D5A1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1C7DA0-F720-A557-4F4C-025A956720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9C4C99-8FCE-9A80-7A42-DD65D824B5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81583D-6E6B-C668-A42E-4D230521C61D}"/>
              </a:ext>
            </a:extLst>
          </p:cNvPr>
          <p:cNvSpPr>
            <a:spLocks noGrp="1"/>
          </p:cNvSpPr>
          <p:nvPr>
            <p:ph type="dt" sz="half" idx="10"/>
          </p:nvPr>
        </p:nvSpPr>
        <p:spPr/>
        <p:txBody>
          <a:bodyPr/>
          <a:lstStyle/>
          <a:p>
            <a:fld id="{A2A52940-E72F-B240-ABDC-5FEF2C86D0F5}" type="datetimeFigureOut">
              <a:rPr lang="en-US" smtClean="0"/>
              <a:t>10/1/2024</a:t>
            </a:fld>
            <a:endParaRPr lang="en-US"/>
          </a:p>
        </p:txBody>
      </p:sp>
      <p:sp>
        <p:nvSpPr>
          <p:cNvPr id="8" name="Footer Placeholder 7">
            <a:extLst>
              <a:ext uri="{FF2B5EF4-FFF2-40B4-BE49-F238E27FC236}">
                <a16:creationId xmlns:a16="http://schemas.microsoft.com/office/drawing/2014/main" id="{FFF7A96F-3A6A-5B77-628B-9DF9336D52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C0270C-F444-B591-0612-1AF6E72388ED}"/>
              </a:ext>
            </a:extLst>
          </p:cNvPr>
          <p:cNvSpPr>
            <a:spLocks noGrp="1"/>
          </p:cNvSpPr>
          <p:nvPr>
            <p:ph type="sldNum" sz="quarter" idx="12"/>
          </p:nvPr>
        </p:nvSpPr>
        <p:spPr/>
        <p:txBody>
          <a:bodyPr/>
          <a:lstStyle/>
          <a:p>
            <a:fld id="{F954E5DC-1B29-E345-BEA3-80516CD5D31C}" type="slidenum">
              <a:rPr lang="en-US" smtClean="0"/>
              <a:t>‹#›</a:t>
            </a:fld>
            <a:endParaRPr lang="en-US"/>
          </a:p>
        </p:txBody>
      </p:sp>
    </p:spTree>
    <p:extLst>
      <p:ext uri="{BB962C8B-B14F-4D97-AF65-F5344CB8AC3E}">
        <p14:creationId xmlns:p14="http://schemas.microsoft.com/office/powerpoint/2010/main" val="3180174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0E2FA-0414-552A-13DF-209F437B66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420D41-460D-03A4-950C-50F07BB4262E}"/>
              </a:ext>
            </a:extLst>
          </p:cNvPr>
          <p:cNvSpPr>
            <a:spLocks noGrp="1"/>
          </p:cNvSpPr>
          <p:nvPr>
            <p:ph type="dt" sz="half" idx="10"/>
          </p:nvPr>
        </p:nvSpPr>
        <p:spPr/>
        <p:txBody>
          <a:bodyPr/>
          <a:lstStyle/>
          <a:p>
            <a:fld id="{A2A52940-E72F-B240-ABDC-5FEF2C86D0F5}" type="datetimeFigureOut">
              <a:rPr lang="en-US" smtClean="0"/>
              <a:t>10/1/2024</a:t>
            </a:fld>
            <a:endParaRPr lang="en-US"/>
          </a:p>
        </p:txBody>
      </p:sp>
      <p:sp>
        <p:nvSpPr>
          <p:cNvPr id="4" name="Footer Placeholder 3">
            <a:extLst>
              <a:ext uri="{FF2B5EF4-FFF2-40B4-BE49-F238E27FC236}">
                <a16:creationId xmlns:a16="http://schemas.microsoft.com/office/drawing/2014/main" id="{1DCBF3FB-ECA1-8376-5A59-1EDB02B5A8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A8863C-2222-D693-F749-72DDE196530C}"/>
              </a:ext>
            </a:extLst>
          </p:cNvPr>
          <p:cNvSpPr>
            <a:spLocks noGrp="1"/>
          </p:cNvSpPr>
          <p:nvPr>
            <p:ph type="sldNum" sz="quarter" idx="12"/>
          </p:nvPr>
        </p:nvSpPr>
        <p:spPr/>
        <p:txBody>
          <a:bodyPr/>
          <a:lstStyle/>
          <a:p>
            <a:fld id="{F954E5DC-1B29-E345-BEA3-80516CD5D31C}" type="slidenum">
              <a:rPr lang="en-US" smtClean="0"/>
              <a:t>‹#›</a:t>
            </a:fld>
            <a:endParaRPr lang="en-US"/>
          </a:p>
        </p:txBody>
      </p:sp>
    </p:spTree>
    <p:extLst>
      <p:ext uri="{BB962C8B-B14F-4D97-AF65-F5344CB8AC3E}">
        <p14:creationId xmlns:p14="http://schemas.microsoft.com/office/powerpoint/2010/main" val="395167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438306-B014-36A9-2B6D-05F518CAD5EF}"/>
              </a:ext>
            </a:extLst>
          </p:cNvPr>
          <p:cNvSpPr>
            <a:spLocks noGrp="1"/>
          </p:cNvSpPr>
          <p:nvPr>
            <p:ph type="dt" sz="half" idx="10"/>
          </p:nvPr>
        </p:nvSpPr>
        <p:spPr/>
        <p:txBody>
          <a:bodyPr/>
          <a:lstStyle/>
          <a:p>
            <a:fld id="{A2A52940-E72F-B240-ABDC-5FEF2C86D0F5}" type="datetimeFigureOut">
              <a:rPr lang="en-US" smtClean="0"/>
              <a:t>10/1/2024</a:t>
            </a:fld>
            <a:endParaRPr lang="en-US"/>
          </a:p>
        </p:txBody>
      </p:sp>
      <p:sp>
        <p:nvSpPr>
          <p:cNvPr id="3" name="Footer Placeholder 2">
            <a:extLst>
              <a:ext uri="{FF2B5EF4-FFF2-40B4-BE49-F238E27FC236}">
                <a16:creationId xmlns:a16="http://schemas.microsoft.com/office/drawing/2014/main" id="{DE5B2129-88CB-C884-EDD0-5A7DA043C4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740D13-8E4E-59CC-56E3-969083329E0B}"/>
              </a:ext>
            </a:extLst>
          </p:cNvPr>
          <p:cNvSpPr>
            <a:spLocks noGrp="1"/>
          </p:cNvSpPr>
          <p:nvPr>
            <p:ph type="sldNum" sz="quarter" idx="12"/>
          </p:nvPr>
        </p:nvSpPr>
        <p:spPr/>
        <p:txBody>
          <a:bodyPr/>
          <a:lstStyle/>
          <a:p>
            <a:fld id="{F954E5DC-1B29-E345-BEA3-80516CD5D31C}" type="slidenum">
              <a:rPr lang="en-US" smtClean="0"/>
              <a:t>‹#›</a:t>
            </a:fld>
            <a:endParaRPr lang="en-US"/>
          </a:p>
        </p:txBody>
      </p:sp>
    </p:spTree>
    <p:extLst>
      <p:ext uri="{BB962C8B-B14F-4D97-AF65-F5344CB8AC3E}">
        <p14:creationId xmlns:p14="http://schemas.microsoft.com/office/powerpoint/2010/main" val="242881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2CEFE-4BBD-35CD-C340-1A121A3FA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170CBD-E3D4-2E9C-1925-E617902BD5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74A543-2D6F-173D-C563-A91E04C9A0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FD2986-9D01-AEA5-E989-B8AC642E764E}"/>
              </a:ext>
            </a:extLst>
          </p:cNvPr>
          <p:cNvSpPr>
            <a:spLocks noGrp="1"/>
          </p:cNvSpPr>
          <p:nvPr>
            <p:ph type="dt" sz="half" idx="10"/>
          </p:nvPr>
        </p:nvSpPr>
        <p:spPr/>
        <p:txBody>
          <a:bodyPr/>
          <a:lstStyle/>
          <a:p>
            <a:fld id="{A2A52940-E72F-B240-ABDC-5FEF2C86D0F5}" type="datetimeFigureOut">
              <a:rPr lang="en-US" smtClean="0"/>
              <a:t>10/1/2024</a:t>
            </a:fld>
            <a:endParaRPr lang="en-US"/>
          </a:p>
        </p:txBody>
      </p:sp>
      <p:sp>
        <p:nvSpPr>
          <p:cNvPr id="6" name="Footer Placeholder 5">
            <a:extLst>
              <a:ext uri="{FF2B5EF4-FFF2-40B4-BE49-F238E27FC236}">
                <a16:creationId xmlns:a16="http://schemas.microsoft.com/office/drawing/2014/main" id="{2CA3C19B-E1A6-209B-CC74-BD66073D7C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BAA5C1-4406-979F-52B6-DFAAE68BF8B1}"/>
              </a:ext>
            </a:extLst>
          </p:cNvPr>
          <p:cNvSpPr>
            <a:spLocks noGrp="1"/>
          </p:cNvSpPr>
          <p:nvPr>
            <p:ph type="sldNum" sz="quarter" idx="12"/>
          </p:nvPr>
        </p:nvSpPr>
        <p:spPr/>
        <p:txBody>
          <a:bodyPr/>
          <a:lstStyle/>
          <a:p>
            <a:fld id="{F954E5DC-1B29-E345-BEA3-80516CD5D31C}" type="slidenum">
              <a:rPr lang="en-US" smtClean="0"/>
              <a:t>‹#›</a:t>
            </a:fld>
            <a:endParaRPr lang="en-US"/>
          </a:p>
        </p:txBody>
      </p:sp>
    </p:spTree>
    <p:extLst>
      <p:ext uri="{BB962C8B-B14F-4D97-AF65-F5344CB8AC3E}">
        <p14:creationId xmlns:p14="http://schemas.microsoft.com/office/powerpoint/2010/main" val="3621190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A4E93-2191-DCCE-301B-BF8AA57B4F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8B0397-153B-105E-5A20-35AB9AFAE2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F65945-49CF-53E8-006B-9A599DE3A9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5FA8C0-12DA-BA29-2B55-17A203FD6776}"/>
              </a:ext>
            </a:extLst>
          </p:cNvPr>
          <p:cNvSpPr>
            <a:spLocks noGrp="1"/>
          </p:cNvSpPr>
          <p:nvPr>
            <p:ph type="dt" sz="half" idx="10"/>
          </p:nvPr>
        </p:nvSpPr>
        <p:spPr/>
        <p:txBody>
          <a:bodyPr/>
          <a:lstStyle/>
          <a:p>
            <a:fld id="{A2A52940-E72F-B240-ABDC-5FEF2C86D0F5}" type="datetimeFigureOut">
              <a:rPr lang="en-US" smtClean="0"/>
              <a:t>10/1/2024</a:t>
            </a:fld>
            <a:endParaRPr lang="en-US"/>
          </a:p>
        </p:txBody>
      </p:sp>
      <p:sp>
        <p:nvSpPr>
          <p:cNvPr id="6" name="Footer Placeholder 5">
            <a:extLst>
              <a:ext uri="{FF2B5EF4-FFF2-40B4-BE49-F238E27FC236}">
                <a16:creationId xmlns:a16="http://schemas.microsoft.com/office/drawing/2014/main" id="{C6983DC4-B971-FB1D-8716-2F08500321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89A368-ED29-7C4A-CACE-8F6B18808778}"/>
              </a:ext>
            </a:extLst>
          </p:cNvPr>
          <p:cNvSpPr>
            <a:spLocks noGrp="1"/>
          </p:cNvSpPr>
          <p:nvPr>
            <p:ph type="sldNum" sz="quarter" idx="12"/>
          </p:nvPr>
        </p:nvSpPr>
        <p:spPr/>
        <p:txBody>
          <a:bodyPr/>
          <a:lstStyle/>
          <a:p>
            <a:fld id="{F954E5DC-1B29-E345-BEA3-80516CD5D31C}" type="slidenum">
              <a:rPr lang="en-US" smtClean="0"/>
              <a:t>‹#›</a:t>
            </a:fld>
            <a:endParaRPr lang="en-US"/>
          </a:p>
        </p:txBody>
      </p:sp>
    </p:spTree>
    <p:extLst>
      <p:ext uri="{BB962C8B-B14F-4D97-AF65-F5344CB8AC3E}">
        <p14:creationId xmlns:p14="http://schemas.microsoft.com/office/powerpoint/2010/main" val="3082638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607429-E117-4E8B-FA65-BBE231A1DB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CE898C-3712-215B-C06D-2556D2DAA2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5FB6E4-245C-7352-08DA-461AA3F6D5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A52940-E72F-B240-ABDC-5FEF2C86D0F5}" type="datetimeFigureOut">
              <a:rPr lang="en-US" smtClean="0"/>
              <a:t>10/1/2024</a:t>
            </a:fld>
            <a:endParaRPr lang="en-US"/>
          </a:p>
        </p:txBody>
      </p:sp>
      <p:sp>
        <p:nvSpPr>
          <p:cNvPr id="5" name="Footer Placeholder 4">
            <a:extLst>
              <a:ext uri="{FF2B5EF4-FFF2-40B4-BE49-F238E27FC236}">
                <a16:creationId xmlns:a16="http://schemas.microsoft.com/office/drawing/2014/main" id="{67CB4085-45D8-FE5E-9594-A433D95B87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B77AA4-53C7-20A4-DA61-D0619DE69E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4E5DC-1B29-E345-BEA3-80516CD5D31C}" type="slidenum">
              <a:rPr lang="en-US" smtClean="0"/>
              <a:t>‹#›</a:t>
            </a:fld>
            <a:endParaRPr lang="en-US"/>
          </a:p>
        </p:txBody>
      </p:sp>
    </p:spTree>
    <p:extLst>
      <p:ext uri="{BB962C8B-B14F-4D97-AF65-F5344CB8AC3E}">
        <p14:creationId xmlns:p14="http://schemas.microsoft.com/office/powerpoint/2010/main" val="1429597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258EB3"/>
            </a:gs>
            <a:gs pos="50000">
              <a:srgbClr val="258EB3">
                <a:gamma/>
                <a:tint val="39216"/>
                <a:invGamma/>
              </a:srgbClr>
            </a:gs>
            <a:gs pos="100000">
              <a:srgbClr val="258EB3"/>
            </a:gs>
          </a:gsLst>
          <a:lin ang="2700000" scaled="1"/>
        </a:gradFill>
        <a:effectLst/>
      </p:bgPr>
    </p:bg>
    <p:spTree>
      <p:nvGrpSpPr>
        <p:cNvPr id="1" name=""/>
        <p:cNvGrpSpPr/>
        <p:nvPr/>
      </p:nvGrpSpPr>
      <p:grpSpPr>
        <a:xfrm>
          <a:off x="0" y="0"/>
          <a:ext cx="0" cy="0"/>
          <a:chOff x="0" y="0"/>
          <a:chExt cx="0" cy="0"/>
        </a:xfrm>
      </p:grpSpPr>
      <p:pic>
        <p:nvPicPr>
          <p:cNvPr id="270338" name="Picture 2"/>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9515" y="277527"/>
            <a:ext cx="12200445" cy="5987035"/>
          </a:xfrm>
          <a:prstGeom prst="rect">
            <a:avLst/>
          </a:prstGeom>
          <a:noFill/>
          <a:extLst>
            <a:ext uri="{909E8E84-426E-40DD-AFC4-6F175D3DCCD1}">
              <a14:hiddenFill xmlns:a14="http://schemas.microsoft.com/office/drawing/2010/main">
                <a:solidFill>
                  <a:srgbClr val="FFFFFF"/>
                </a:solidFill>
              </a14:hiddenFill>
            </a:ext>
          </a:extLst>
        </p:spPr>
      </p:pic>
      <p:grpSp>
        <p:nvGrpSpPr>
          <p:cNvPr id="270350" name="Group 14"/>
          <p:cNvGrpSpPr>
            <a:grpSpLocks/>
          </p:cNvGrpSpPr>
          <p:nvPr userDrawn="1"/>
        </p:nvGrpSpPr>
        <p:grpSpPr bwMode="auto">
          <a:xfrm>
            <a:off x="203200" y="6297614"/>
            <a:ext cx="609600" cy="458787"/>
            <a:chOff x="566" y="4031"/>
            <a:chExt cx="288" cy="289"/>
          </a:xfrm>
        </p:grpSpPr>
        <p:sp>
          <p:nvSpPr>
            <p:cNvPr id="270351"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70352"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70353" name="Oval 17">
              <a:hlinkClick r:id="" action="ppaction://hlinkshowjump?jump=previous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grpSp>
        <p:nvGrpSpPr>
          <p:cNvPr id="270354" name="Group 18"/>
          <p:cNvGrpSpPr>
            <a:grpSpLocks/>
          </p:cNvGrpSpPr>
          <p:nvPr userDrawn="1"/>
        </p:nvGrpSpPr>
        <p:grpSpPr bwMode="auto">
          <a:xfrm>
            <a:off x="10160000" y="176213"/>
            <a:ext cx="1828800" cy="328612"/>
            <a:chOff x="4690" y="1023"/>
            <a:chExt cx="864" cy="207"/>
          </a:xfrm>
        </p:grpSpPr>
        <p:sp>
          <p:nvSpPr>
            <p:cNvPr id="270355" name="WordArt 19" descr="30%"/>
            <p:cNvSpPr>
              <a:spLocks noChangeArrowheads="1" noChangeShapeType="1" noTextEdit="1"/>
            </p:cNvSpPr>
            <p:nvPr/>
          </p:nvSpPr>
          <p:spPr bwMode="auto">
            <a:xfrm>
              <a:off x="4690"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dirty="0">
                  <a:ln w="25400">
                    <a:solidFill>
                      <a:srgbClr val="808080"/>
                    </a:solidFill>
                    <a:miter lim="800000"/>
                    <a:headEnd/>
                    <a:tailEnd/>
                  </a:ln>
                  <a:pattFill prst="pct30">
                    <a:fgClr>
                      <a:schemeClr val="bg2"/>
                    </a:fgClr>
                    <a:bgClr>
                      <a:schemeClr val="accent1"/>
                    </a:bgClr>
                  </a:pattFill>
                  <a:effectLst/>
                  <a:latin typeface="Arial Black"/>
                </a:rPr>
                <a:t>X</a:t>
              </a:r>
            </a:p>
          </p:txBody>
        </p:sp>
        <p:sp>
          <p:nvSpPr>
            <p:cNvPr id="270356" name="WordArt 20" descr="30%"/>
            <p:cNvSpPr>
              <a:spLocks noChangeArrowheads="1" noChangeShapeType="1" noTextEdit="1"/>
            </p:cNvSpPr>
            <p:nvPr/>
          </p:nvSpPr>
          <p:spPr bwMode="auto">
            <a:xfrm>
              <a:off x="4988"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chemeClr val="bg2"/>
                    </a:fgClr>
                    <a:bgClr>
                      <a:schemeClr val="accent1"/>
                    </a:bgClr>
                  </a:pattFill>
                  <a:effectLst/>
                  <a:latin typeface="Arial Black"/>
                </a:rPr>
                <a:t>X</a:t>
              </a:r>
            </a:p>
          </p:txBody>
        </p:sp>
        <p:sp>
          <p:nvSpPr>
            <p:cNvPr id="270357" name="WordArt 21" descr="30%"/>
            <p:cNvSpPr>
              <a:spLocks noChangeArrowheads="1" noChangeShapeType="1" noTextEdit="1"/>
            </p:cNvSpPr>
            <p:nvPr/>
          </p:nvSpPr>
          <p:spPr bwMode="auto">
            <a:xfrm>
              <a:off x="5287" y="1023"/>
              <a:ext cx="267" cy="207"/>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i="1" kern="10">
                  <a:ln w="25400">
                    <a:solidFill>
                      <a:srgbClr val="808080"/>
                    </a:solidFill>
                    <a:miter lim="800000"/>
                    <a:headEnd/>
                    <a:tailEnd/>
                  </a:ln>
                  <a:pattFill prst="pct30">
                    <a:fgClr>
                      <a:schemeClr val="bg2"/>
                    </a:fgClr>
                    <a:bgClr>
                      <a:schemeClr val="accent1"/>
                    </a:bgClr>
                  </a:pattFill>
                  <a:effectLst/>
                  <a:latin typeface="Arial Black"/>
                </a:rPr>
                <a:t>X</a:t>
              </a:r>
            </a:p>
          </p:txBody>
        </p:sp>
      </p:grpSp>
      <p:sp>
        <p:nvSpPr>
          <p:cNvPr id="16" name="Rectangle 61"/>
          <p:cNvSpPr>
            <a:spLocks noChangeArrowheads="1"/>
          </p:cNvSpPr>
          <p:nvPr userDrawn="1"/>
        </p:nvSpPr>
        <p:spPr bwMode="auto">
          <a:xfrm>
            <a:off x="1111251" y="1449402"/>
            <a:ext cx="9963149" cy="4113198"/>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6600" b="1">
              <a:effectLst>
                <a:outerShdw blurRad="38100" dist="38100" dir="2700000" algn="tl">
                  <a:srgbClr val="C0C0C0"/>
                </a:outerShdw>
              </a:effectLst>
            </a:endParaRPr>
          </a:p>
        </p:txBody>
      </p:sp>
      <p:pic>
        <p:nvPicPr>
          <p:cNvPr id="17" name="Picture 62"/>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2540000" y="1702573"/>
            <a:ext cx="7118349" cy="360205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4"/>
          <p:cNvGrpSpPr>
            <a:grpSpLocks/>
          </p:cNvGrpSpPr>
          <p:nvPr userDrawn="1"/>
        </p:nvGrpSpPr>
        <p:grpSpPr bwMode="auto">
          <a:xfrm rot="10800000">
            <a:off x="918635" y="6297614"/>
            <a:ext cx="609600" cy="458787"/>
            <a:chOff x="566" y="4031"/>
            <a:chExt cx="288" cy="289"/>
          </a:xfrm>
        </p:grpSpPr>
        <p:sp>
          <p:nvSpPr>
            <p:cNvPr id="19" name="Oval 15"/>
            <p:cNvSpPr>
              <a:spLocks noChangeArrowheads="1"/>
            </p:cNvSpPr>
            <p:nvPr/>
          </p:nvSpPr>
          <p:spPr bwMode="auto">
            <a:xfrm>
              <a:off x="566" y="4032"/>
              <a:ext cx="288" cy="288"/>
            </a:xfrm>
            <a:prstGeom prst="ellipse">
              <a:avLst/>
            </a:prstGeom>
            <a:gradFill rotWithShape="1">
              <a:gsLst>
                <a:gs pos="0">
                  <a:schemeClr val="accent1">
                    <a:alpha val="50000"/>
                  </a:schemeClr>
                </a:gs>
                <a:gs pos="100000">
                  <a:schemeClr val="accent1">
                    <a:gamma/>
                    <a:shade val="46275"/>
                    <a:invGamma/>
                  </a:schemeClr>
                </a:gs>
              </a:gsLst>
              <a:path path="shape">
                <a:fillToRect l="50000" t="50000" r="50000" b="50000"/>
              </a:path>
            </a:gradFill>
            <a:ln w="38100">
              <a:solidFill>
                <a:srgbClr val="3333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0" name="AutoShape 16"/>
            <p:cNvSpPr>
              <a:spLocks noChangeArrowheads="1"/>
            </p:cNvSpPr>
            <p:nvPr/>
          </p:nvSpPr>
          <p:spPr bwMode="auto">
            <a:xfrm>
              <a:off x="612" y="4090"/>
              <a:ext cx="182" cy="173"/>
            </a:xfrm>
            <a:prstGeom prst="leftArrow">
              <a:avLst>
                <a:gd name="adj1" fmla="val 54731"/>
                <a:gd name="adj2" fmla="val 47672"/>
              </a:avLst>
            </a:prstGeom>
            <a:solidFill>
              <a:srgbClr val="FFFF00">
                <a:alpha val="67000"/>
              </a:srgbClr>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sp>
          <p:nvSpPr>
            <p:cNvPr id="21" name="Oval 17">
              <a:hlinkClick r:id="" action="ppaction://hlinkshowjump?jump=nextslide"/>
            </p:cNvPr>
            <p:cNvSpPr>
              <a:spLocks noChangeArrowheads="1"/>
            </p:cNvSpPr>
            <p:nvPr/>
          </p:nvSpPr>
          <p:spPr bwMode="auto">
            <a:xfrm>
              <a:off x="566" y="4031"/>
              <a:ext cx="288" cy="288"/>
            </a:xfrm>
            <a:prstGeom prst="ellipse">
              <a:avLst/>
            </a:prstGeom>
            <a:solidFill>
              <a:srgbClr val="FF0000">
                <a:alpha val="0"/>
              </a:srgbClr>
            </a:soli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spTree>
    <p:extLst>
      <p:ext uri="{BB962C8B-B14F-4D97-AF65-F5344CB8AC3E}">
        <p14:creationId xmlns:p14="http://schemas.microsoft.com/office/powerpoint/2010/main" val="1477899572"/>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6.png"/><Relationship Id="rId4"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audio" Target="../media/audio5.wav"/><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audio" Target="../media/audio4.wav"/><Relationship Id="rId2" Type="http://schemas.openxmlformats.org/officeDocument/2006/relationships/notesSlide" Target="../notesSlides/notesSlide3.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18.png"/><Relationship Id="rId11" Type="http://schemas.openxmlformats.org/officeDocument/2006/relationships/audio" Target="../media/audio3.wav"/><Relationship Id="rId5" Type="http://schemas.openxmlformats.org/officeDocument/2006/relationships/image" Target="../media/image17.jpg"/><Relationship Id="rId15" Type="http://schemas.openxmlformats.org/officeDocument/2006/relationships/image" Target="../media/image23.jpg"/><Relationship Id="rId10" Type="http://schemas.openxmlformats.org/officeDocument/2006/relationships/image" Target="../media/image22.jpg"/><Relationship Id="rId4" Type="http://schemas.openxmlformats.org/officeDocument/2006/relationships/audio" Target="../media/audio2.wav"/><Relationship Id="rId9" Type="http://schemas.openxmlformats.org/officeDocument/2006/relationships/image" Target="../media/image21.png"/><Relationship Id="rId14" Type="http://schemas.openxmlformats.org/officeDocument/2006/relationships/audio" Target="../media/audio6.wav"/></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AF9A0C-7CA6-5022-899D-275BD247ACBB}"/>
              </a:ext>
            </a:extLst>
          </p:cNvPr>
          <p:cNvSpPr/>
          <p:nvPr/>
        </p:nvSpPr>
        <p:spPr>
          <a:xfrm>
            <a:off x="0" y="4284837"/>
            <a:ext cx="12192000" cy="1566472"/>
          </a:xfrm>
          <a:prstGeom prst="rect">
            <a:avLst/>
          </a:prstGeom>
          <a:solidFill>
            <a:srgbClr val="FDB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TextBox 4">
            <a:extLst>
              <a:ext uri="{FF2B5EF4-FFF2-40B4-BE49-F238E27FC236}">
                <a16:creationId xmlns:a16="http://schemas.microsoft.com/office/drawing/2014/main" id="{F559939B-42CD-6CBC-07F5-B9FF83B577D4}"/>
              </a:ext>
            </a:extLst>
          </p:cNvPr>
          <p:cNvSpPr txBox="1"/>
          <p:nvPr/>
        </p:nvSpPr>
        <p:spPr>
          <a:xfrm>
            <a:off x="971051" y="4438772"/>
            <a:ext cx="9916785" cy="1200329"/>
          </a:xfrm>
          <a:prstGeom prst="rect">
            <a:avLst/>
          </a:prstGeom>
          <a:noFill/>
          <a:effectLst/>
        </p:spPr>
        <p:txBody>
          <a:bodyPr wrap="square">
            <a:spAutoFit/>
          </a:bodyPr>
          <a:lstStyle/>
          <a:p>
            <a:pPr algn="ctr"/>
            <a:r>
              <a:rPr lang="en-US" sz="3600" b="1" i="1" dirty="0">
                <a:solidFill>
                  <a:schemeClr val="tx2">
                    <a:lumMod val="75000"/>
                  </a:schemeClr>
                </a:solidFill>
                <a:effectLst/>
                <a:latin typeface="Sabon" panose="02020602060506020403" pitchFamily="18" charset="77"/>
              </a:rPr>
              <a:t>New to Medicare – </a:t>
            </a:r>
          </a:p>
          <a:p>
            <a:pPr algn="ctr"/>
            <a:r>
              <a:rPr lang="en-US" sz="3600" b="1" i="1" dirty="0">
                <a:solidFill>
                  <a:schemeClr val="tx2">
                    <a:lumMod val="75000"/>
                  </a:schemeClr>
                </a:solidFill>
                <a:effectLst/>
                <a:latin typeface="Sabon" panose="02020602060506020403" pitchFamily="18" charset="77"/>
              </a:rPr>
              <a:t>Question we should be asking</a:t>
            </a:r>
            <a:endParaRPr lang="en-US" sz="3600" dirty="0">
              <a:solidFill>
                <a:schemeClr val="tx2">
                  <a:lumMod val="75000"/>
                </a:schemeClr>
              </a:solidFill>
            </a:endParaRPr>
          </a:p>
        </p:txBody>
      </p:sp>
      <p:sp>
        <p:nvSpPr>
          <p:cNvPr id="2" name="Rectangle 1">
            <a:extLst>
              <a:ext uri="{FF2B5EF4-FFF2-40B4-BE49-F238E27FC236}">
                <a16:creationId xmlns:a16="http://schemas.microsoft.com/office/drawing/2014/main" id="{B49CF8CC-0218-4C16-4E64-BC67B249A27C}"/>
              </a:ext>
            </a:extLst>
          </p:cNvPr>
          <p:cNvSpPr/>
          <p:nvPr/>
        </p:nvSpPr>
        <p:spPr>
          <a:xfrm>
            <a:off x="0" y="5851309"/>
            <a:ext cx="12192000" cy="10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5" descr="A screenshot of a video game&#10;&#10;Description automatically generated with medium confidence">
            <a:extLst>
              <a:ext uri="{FF2B5EF4-FFF2-40B4-BE49-F238E27FC236}">
                <a16:creationId xmlns:a16="http://schemas.microsoft.com/office/drawing/2014/main" id="{22ED22A3-FAD0-CFBB-DAD7-3A245AD5E819}"/>
              </a:ext>
            </a:extLst>
          </p:cNvPr>
          <p:cNvPicPr>
            <a:picLocks noChangeAspect="1"/>
          </p:cNvPicPr>
          <p:nvPr/>
        </p:nvPicPr>
        <p:blipFill>
          <a:blip r:embed="rId3"/>
          <a:stretch>
            <a:fillRect/>
          </a:stretch>
        </p:blipFill>
        <p:spPr>
          <a:xfrm>
            <a:off x="3103068" y="6054207"/>
            <a:ext cx="1468754" cy="591582"/>
          </a:xfrm>
          <a:prstGeom prst="rect">
            <a:avLst/>
          </a:prstGeom>
        </p:spPr>
      </p:pic>
      <p:pic>
        <p:nvPicPr>
          <p:cNvPr id="10" name="Picture 9" descr="Logo&#10;&#10;Description automatically generated">
            <a:extLst>
              <a:ext uri="{FF2B5EF4-FFF2-40B4-BE49-F238E27FC236}">
                <a16:creationId xmlns:a16="http://schemas.microsoft.com/office/drawing/2014/main" id="{68432E41-3FE3-7996-11A0-31AFF6A3A7F1}"/>
              </a:ext>
            </a:extLst>
          </p:cNvPr>
          <p:cNvPicPr>
            <a:picLocks noChangeAspect="1"/>
          </p:cNvPicPr>
          <p:nvPr/>
        </p:nvPicPr>
        <p:blipFill>
          <a:blip r:embed="rId4"/>
          <a:stretch>
            <a:fillRect/>
          </a:stretch>
        </p:blipFill>
        <p:spPr>
          <a:xfrm>
            <a:off x="1363459" y="6054207"/>
            <a:ext cx="1079594" cy="610205"/>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EBD8145F-ED98-62BE-C847-60BCEFE5EEA3}"/>
              </a:ext>
            </a:extLst>
          </p:cNvPr>
          <p:cNvPicPr>
            <a:picLocks noChangeAspect="1"/>
          </p:cNvPicPr>
          <p:nvPr/>
        </p:nvPicPr>
        <p:blipFill>
          <a:blip r:embed="rId5"/>
          <a:stretch>
            <a:fillRect/>
          </a:stretch>
        </p:blipFill>
        <p:spPr>
          <a:xfrm>
            <a:off x="7411053" y="6055152"/>
            <a:ext cx="1458074" cy="589692"/>
          </a:xfrm>
          <a:prstGeom prst="rect">
            <a:avLst/>
          </a:prstGeom>
        </p:spPr>
      </p:pic>
      <p:pic>
        <p:nvPicPr>
          <p:cNvPr id="12" name="Picture 11" descr="Text&#10;&#10;Description automatically generated with medium confidence">
            <a:extLst>
              <a:ext uri="{FF2B5EF4-FFF2-40B4-BE49-F238E27FC236}">
                <a16:creationId xmlns:a16="http://schemas.microsoft.com/office/drawing/2014/main" id="{7604E29B-7E12-533B-C670-BE8D38ADE7CD}"/>
              </a:ext>
            </a:extLst>
          </p:cNvPr>
          <p:cNvPicPr>
            <a:picLocks noChangeAspect="1"/>
          </p:cNvPicPr>
          <p:nvPr/>
        </p:nvPicPr>
        <p:blipFill>
          <a:blip r:embed="rId6"/>
          <a:stretch>
            <a:fillRect/>
          </a:stretch>
        </p:blipFill>
        <p:spPr>
          <a:xfrm>
            <a:off x="5231837" y="6044896"/>
            <a:ext cx="1519201" cy="610205"/>
          </a:xfrm>
          <a:prstGeom prst="rect">
            <a:avLst/>
          </a:prstGeom>
        </p:spPr>
      </p:pic>
      <p:pic>
        <p:nvPicPr>
          <p:cNvPr id="13" name="Picture 12" descr="Logo&#10;&#10;Description automatically generated">
            <a:extLst>
              <a:ext uri="{FF2B5EF4-FFF2-40B4-BE49-F238E27FC236}">
                <a16:creationId xmlns:a16="http://schemas.microsoft.com/office/drawing/2014/main" id="{C158FB51-9C10-C25A-AE5C-E1CBF626E080}"/>
              </a:ext>
            </a:extLst>
          </p:cNvPr>
          <p:cNvPicPr>
            <a:picLocks noChangeAspect="1"/>
          </p:cNvPicPr>
          <p:nvPr/>
        </p:nvPicPr>
        <p:blipFill>
          <a:blip r:embed="rId7"/>
          <a:stretch>
            <a:fillRect/>
          </a:stretch>
        </p:blipFill>
        <p:spPr>
          <a:xfrm>
            <a:off x="9529143" y="5942064"/>
            <a:ext cx="1519201" cy="815867"/>
          </a:xfrm>
          <a:prstGeom prst="rect">
            <a:avLst/>
          </a:prstGeom>
        </p:spPr>
      </p:pic>
    </p:spTree>
    <p:extLst>
      <p:ext uri="{BB962C8B-B14F-4D97-AF65-F5344CB8AC3E}">
        <p14:creationId xmlns:p14="http://schemas.microsoft.com/office/powerpoint/2010/main" val="2023615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4EBF3E-A9DC-EC42-E91D-3AB036A808E2}"/>
              </a:ext>
            </a:extLst>
          </p:cNvPr>
          <p:cNvSpPr/>
          <p:nvPr/>
        </p:nvSpPr>
        <p:spPr>
          <a:xfrm>
            <a:off x="0" y="0"/>
            <a:ext cx="12192000" cy="1690688"/>
          </a:xfrm>
          <a:prstGeom prst="rect">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solidFill>
                  <a:schemeClr val="bg1"/>
                </a:solidFill>
                <a:latin typeface="Sabon" panose="02020602060506020403" pitchFamily="18" charset="77"/>
              </a:rPr>
              <a:t>VA (Veterans Administration)</a:t>
            </a:r>
            <a:endParaRPr lang="en-US" sz="3600" dirty="0">
              <a:solidFill>
                <a:schemeClr val="bg1"/>
              </a:solidFill>
              <a:latin typeface="Sabon" panose="02020602060506020403" pitchFamily="18" charset="77"/>
            </a:endParaRPr>
          </a:p>
        </p:txBody>
      </p:sp>
      <p:pic>
        <p:nvPicPr>
          <p:cNvPr id="9" name="Picture 8" descr="Logo&#10;&#10;Description automatically generated">
            <a:extLst>
              <a:ext uri="{FF2B5EF4-FFF2-40B4-BE49-F238E27FC236}">
                <a16:creationId xmlns:a16="http://schemas.microsoft.com/office/drawing/2014/main" id="{4B0026EE-AA3A-D478-9410-887E516D935E}"/>
              </a:ext>
            </a:extLst>
          </p:cNvPr>
          <p:cNvPicPr>
            <a:picLocks noChangeAspect="1"/>
          </p:cNvPicPr>
          <p:nvPr/>
        </p:nvPicPr>
        <p:blipFill>
          <a:blip r:embed="rId2"/>
          <a:stretch>
            <a:fillRect/>
          </a:stretch>
        </p:blipFill>
        <p:spPr>
          <a:xfrm>
            <a:off x="9934413" y="5481911"/>
            <a:ext cx="1788629" cy="1010964"/>
          </a:xfrm>
          <a:prstGeom prst="rect">
            <a:avLst/>
          </a:prstGeom>
        </p:spPr>
      </p:pic>
      <p:sp>
        <p:nvSpPr>
          <p:cNvPr id="4" name="TextBox 3">
            <a:extLst>
              <a:ext uri="{FF2B5EF4-FFF2-40B4-BE49-F238E27FC236}">
                <a16:creationId xmlns:a16="http://schemas.microsoft.com/office/drawing/2014/main" id="{B4D7B2DA-DABE-738F-273F-5C1019E975C3}"/>
              </a:ext>
            </a:extLst>
          </p:cNvPr>
          <p:cNvSpPr txBox="1"/>
          <p:nvPr/>
        </p:nvSpPr>
        <p:spPr>
          <a:xfrm>
            <a:off x="1030637" y="2213595"/>
            <a:ext cx="8562813" cy="369332"/>
          </a:xfrm>
          <a:prstGeom prst="rect">
            <a:avLst/>
          </a:prstGeom>
          <a:noFill/>
        </p:spPr>
        <p:txBody>
          <a:bodyPr wrap="square">
            <a:spAutoFit/>
          </a:bodyPr>
          <a:lstStyle/>
          <a:p>
            <a:pPr marL="228600" indent="-228600"/>
            <a:r>
              <a:rPr lang="en-US" dirty="0">
                <a:solidFill>
                  <a:schemeClr val="accent1">
                    <a:lumMod val="50000"/>
                  </a:schemeClr>
                </a:solidFill>
                <a:latin typeface="Trade Gothic Next" panose="020B0503040303020004" pitchFamily="34" charset="0"/>
              </a:rPr>
              <a:t>Medicare and VA don’t work together (no primary/secondary coverage)</a:t>
            </a:r>
          </a:p>
        </p:txBody>
      </p:sp>
      <p:sp>
        <p:nvSpPr>
          <p:cNvPr id="6" name="TextBox 5">
            <a:extLst>
              <a:ext uri="{FF2B5EF4-FFF2-40B4-BE49-F238E27FC236}">
                <a16:creationId xmlns:a16="http://schemas.microsoft.com/office/drawing/2014/main" id="{CC405A3A-32B6-9D24-EC57-150A4C19D675}"/>
              </a:ext>
            </a:extLst>
          </p:cNvPr>
          <p:cNvSpPr txBox="1"/>
          <p:nvPr/>
        </p:nvSpPr>
        <p:spPr>
          <a:xfrm>
            <a:off x="1030637" y="4753914"/>
            <a:ext cx="9624447" cy="646331"/>
          </a:xfrm>
          <a:prstGeom prst="rect">
            <a:avLst/>
          </a:prstGeom>
          <a:noFill/>
        </p:spPr>
        <p:txBody>
          <a:bodyPr wrap="square" rtlCol="0">
            <a:spAutoFit/>
          </a:bodyPr>
          <a:lstStyle/>
          <a:p>
            <a:r>
              <a:rPr lang="en-US" u="sng" dirty="0">
                <a:solidFill>
                  <a:schemeClr val="accent1">
                    <a:lumMod val="50000"/>
                  </a:schemeClr>
                </a:solidFill>
                <a:latin typeface="Trade Gothic Next" panose="020B0503040303020004" pitchFamily="34" charset="0"/>
              </a:rPr>
              <a:t>Creditable Coverage?</a:t>
            </a:r>
            <a:r>
              <a:rPr lang="en-US" dirty="0">
                <a:solidFill>
                  <a:schemeClr val="accent1">
                    <a:lumMod val="50000"/>
                  </a:schemeClr>
                </a:solidFill>
                <a:latin typeface="Trade Gothic Next" panose="020B0503040303020004" pitchFamily="34" charset="0"/>
              </a:rPr>
              <a:t>  No – Part B (penalty for not having Part B if outside their IEP)</a:t>
            </a:r>
          </a:p>
          <a:p>
            <a:r>
              <a:rPr lang="en-US" dirty="0">
                <a:solidFill>
                  <a:schemeClr val="accent1">
                    <a:lumMod val="50000"/>
                  </a:schemeClr>
                </a:solidFill>
                <a:latin typeface="Trade Gothic Next" panose="020B0503040303020004" pitchFamily="34" charset="0"/>
              </a:rPr>
              <a:t>		       Yes – Part D</a:t>
            </a:r>
          </a:p>
        </p:txBody>
      </p:sp>
      <p:sp>
        <p:nvSpPr>
          <p:cNvPr id="2" name="TextBox 1">
            <a:extLst>
              <a:ext uri="{FF2B5EF4-FFF2-40B4-BE49-F238E27FC236}">
                <a16:creationId xmlns:a16="http://schemas.microsoft.com/office/drawing/2014/main" id="{D68303F2-11A1-D760-0B89-81035CE4EFE7}"/>
              </a:ext>
            </a:extLst>
          </p:cNvPr>
          <p:cNvSpPr txBox="1"/>
          <p:nvPr/>
        </p:nvSpPr>
        <p:spPr>
          <a:xfrm>
            <a:off x="1030637" y="2847635"/>
            <a:ext cx="9097506" cy="1477328"/>
          </a:xfrm>
          <a:prstGeom prst="rect">
            <a:avLst/>
          </a:prstGeom>
          <a:noFill/>
        </p:spPr>
        <p:txBody>
          <a:bodyPr wrap="square">
            <a:spAutoFit/>
          </a:bodyPr>
          <a:lstStyle/>
          <a:p>
            <a:pPr marL="228600" indent="-228600"/>
            <a:r>
              <a:rPr lang="en-US" dirty="0">
                <a:solidFill>
                  <a:schemeClr val="accent1">
                    <a:lumMod val="50000"/>
                  </a:schemeClr>
                </a:solidFill>
                <a:latin typeface="Trade Gothic Next" panose="020B0503040303020004" pitchFamily="34" charset="0"/>
              </a:rPr>
              <a:t>Medicare Advantage Plans may be a good option - 	</a:t>
            </a:r>
          </a:p>
          <a:p>
            <a:pPr marL="228600" indent="-228600"/>
            <a:r>
              <a:rPr lang="en-US" dirty="0">
                <a:solidFill>
                  <a:schemeClr val="accent1">
                    <a:lumMod val="50000"/>
                  </a:schemeClr>
                </a:solidFill>
                <a:latin typeface="Trade Gothic Next" panose="020B0503040303020004" pitchFamily="34" charset="0"/>
              </a:rPr>
              <a:t>		1.  MA Plans w/no drug coverage have low to $0 premium</a:t>
            </a:r>
          </a:p>
          <a:p>
            <a:pPr marL="228600" indent="-228600"/>
            <a:r>
              <a:rPr lang="en-US" dirty="0">
                <a:solidFill>
                  <a:schemeClr val="accent1">
                    <a:lumMod val="50000"/>
                  </a:schemeClr>
                </a:solidFill>
                <a:latin typeface="Trade Gothic Next" panose="020B0503040303020004" pitchFamily="34" charset="0"/>
              </a:rPr>
              <a:t>		2.  Gives a veteran access to local providers not connected with the VA</a:t>
            </a:r>
          </a:p>
          <a:p>
            <a:pPr marL="228600" indent="-228600"/>
            <a:r>
              <a:rPr lang="en-US" dirty="0">
                <a:solidFill>
                  <a:schemeClr val="accent1">
                    <a:lumMod val="50000"/>
                  </a:schemeClr>
                </a:solidFill>
                <a:latin typeface="Trade Gothic Next" panose="020B0503040303020004" pitchFamily="34" charset="0"/>
              </a:rPr>
              <a:t>		3.  Provides the extra benefits (i.e. dental, vision, etc.)</a:t>
            </a:r>
          </a:p>
          <a:p>
            <a:pPr marL="228600" indent="-228600"/>
            <a:r>
              <a:rPr lang="en-US" dirty="0">
                <a:solidFill>
                  <a:schemeClr val="accent1">
                    <a:lumMod val="50000"/>
                  </a:schemeClr>
                </a:solidFill>
                <a:latin typeface="Trade Gothic Next" panose="020B0503040303020004" pitchFamily="34" charset="0"/>
              </a:rPr>
              <a:t> </a:t>
            </a:r>
          </a:p>
        </p:txBody>
      </p:sp>
    </p:spTree>
    <p:extLst>
      <p:ext uri="{BB962C8B-B14F-4D97-AF65-F5344CB8AC3E}">
        <p14:creationId xmlns:p14="http://schemas.microsoft.com/office/powerpoint/2010/main" val="3822222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4EBF3E-A9DC-EC42-E91D-3AB036A808E2}"/>
              </a:ext>
            </a:extLst>
          </p:cNvPr>
          <p:cNvSpPr/>
          <p:nvPr/>
        </p:nvSpPr>
        <p:spPr>
          <a:xfrm>
            <a:off x="0" y="0"/>
            <a:ext cx="12192000" cy="1690688"/>
          </a:xfrm>
          <a:prstGeom prst="rect">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solidFill>
                  <a:schemeClr val="bg1"/>
                </a:solidFill>
                <a:latin typeface="Sabon" panose="02020602060506020403" pitchFamily="18" charset="77"/>
              </a:rPr>
              <a:t>TFL (Tricare For Life)</a:t>
            </a:r>
            <a:endParaRPr lang="en-US" sz="3600" dirty="0">
              <a:solidFill>
                <a:schemeClr val="bg1"/>
              </a:solidFill>
              <a:latin typeface="Sabon" panose="02020602060506020403" pitchFamily="18" charset="77"/>
            </a:endParaRPr>
          </a:p>
        </p:txBody>
      </p:sp>
      <p:pic>
        <p:nvPicPr>
          <p:cNvPr id="9" name="Picture 8" descr="Logo&#10;&#10;Description automatically generated">
            <a:extLst>
              <a:ext uri="{FF2B5EF4-FFF2-40B4-BE49-F238E27FC236}">
                <a16:creationId xmlns:a16="http://schemas.microsoft.com/office/drawing/2014/main" id="{4B0026EE-AA3A-D478-9410-887E516D935E}"/>
              </a:ext>
            </a:extLst>
          </p:cNvPr>
          <p:cNvPicPr>
            <a:picLocks noChangeAspect="1"/>
          </p:cNvPicPr>
          <p:nvPr/>
        </p:nvPicPr>
        <p:blipFill>
          <a:blip r:embed="rId2"/>
          <a:stretch>
            <a:fillRect/>
          </a:stretch>
        </p:blipFill>
        <p:spPr>
          <a:xfrm>
            <a:off x="9934413" y="5481911"/>
            <a:ext cx="1788629" cy="1010964"/>
          </a:xfrm>
          <a:prstGeom prst="rect">
            <a:avLst/>
          </a:prstGeom>
        </p:spPr>
      </p:pic>
      <p:sp>
        <p:nvSpPr>
          <p:cNvPr id="4" name="TextBox 3">
            <a:extLst>
              <a:ext uri="{FF2B5EF4-FFF2-40B4-BE49-F238E27FC236}">
                <a16:creationId xmlns:a16="http://schemas.microsoft.com/office/drawing/2014/main" id="{B4D7B2DA-DABE-738F-273F-5C1019E975C3}"/>
              </a:ext>
            </a:extLst>
          </p:cNvPr>
          <p:cNvSpPr txBox="1"/>
          <p:nvPr/>
        </p:nvSpPr>
        <p:spPr>
          <a:xfrm>
            <a:off x="503854" y="1871420"/>
            <a:ext cx="11219188" cy="1754326"/>
          </a:xfrm>
          <a:prstGeom prst="rect">
            <a:avLst/>
          </a:prstGeom>
          <a:noFill/>
        </p:spPr>
        <p:txBody>
          <a:bodyPr wrap="square">
            <a:spAutoFit/>
          </a:bodyPr>
          <a:lstStyle/>
          <a:p>
            <a:r>
              <a:rPr lang="en-US" dirty="0">
                <a:solidFill>
                  <a:schemeClr val="accent1">
                    <a:lumMod val="50000"/>
                  </a:schemeClr>
                </a:solidFill>
                <a:latin typeface="Trade Gothic Next" panose="020B0503040303020004" pitchFamily="34" charset="0"/>
              </a:rPr>
              <a:t>Medical coverage for Medicare-eligible uniformed services retirees 65 or older, their eligible family members and survivors, and certain former spouses</a:t>
            </a:r>
          </a:p>
          <a:p>
            <a:endParaRPr lang="en-US" dirty="0">
              <a:solidFill>
                <a:schemeClr val="accent1">
                  <a:lumMod val="50000"/>
                </a:schemeClr>
              </a:solidFill>
              <a:latin typeface="Trade Gothic Next" panose="020B0503040303020004" pitchFamily="34" charset="0"/>
            </a:endParaRPr>
          </a:p>
          <a:p>
            <a:pPr marL="631825" lvl="1" indent="-285750">
              <a:buFont typeface="Wingdings" panose="05000000000000000000" pitchFamily="2" charset="2"/>
              <a:buChar char="Ø"/>
            </a:pPr>
            <a:r>
              <a:rPr lang="en-US" dirty="0">
                <a:solidFill>
                  <a:schemeClr val="accent1">
                    <a:lumMod val="50000"/>
                  </a:schemeClr>
                </a:solidFill>
                <a:latin typeface="Trade Gothic Next" panose="020B0503040303020004" pitchFamily="34" charset="0"/>
              </a:rPr>
              <a:t>Medicare pays first and TFL pays second </a:t>
            </a:r>
          </a:p>
          <a:p>
            <a:pPr marL="631825" lvl="1" indent="-285750">
              <a:buFont typeface="Wingdings" panose="05000000000000000000" pitchFamily="2" charset="2"/>
              <a:buChar char="Ø"/>
            </a:pPr>
            <a:r>
              <a:rPr lang="en-US" dirty="0">
                <a:solidFill>
                  <a:schemeClr val="accent1">
                    <a:lumMod val="50000"/>
                  </a:schemeClr>
                </a:solidFill>
                <a:latin typeface="Trade Gothic Next" panose="020B0503040303020004" pitchFamily="34" charset="0"/>
              </a:rPr>
              <a:t>For services covered by TFL but not Medicare TFL pays first and Medicare pays nothing</a:t>
            </a:r>
          </a:p>
          <a:p>
            <a:pPr marL="631825" lvl="1" indent="-285750">
              <a:buFont typeface="Wingdings" panose="05000000000000000000" pitchFamily="2" charset="2"/>
              <a:buChar char="Ø"/>
            </a:pPr>
            <a:r>
              <a:rPr lang="en-US" dirty="0">
                <a:solidFill>
                  <a:schemeClr val="accent1">
                    <a:lumMod val="50000"/>
                  </a:schemeClr>
                </a:solidFill>
                <a:latin typeface="Trade Gothic Next" panose="020B0503040303020004" pitchFamily="34" charset="0"/>
              </a:rPr>
              <a:t>For services you get in a military hospital TFL pays first and Medicare generally pays nothing</a:t>
            </a:r>
          </a:p>
        </p:txBody>
      </p:sp>
      <p:sp>
        <p:nvSpPr>
          <p:cNvPr id="2" name="TextBox 1">
            <a:extLst>
              <a:ext uri="{FF2B5EF4-FFF2-40B4-BE49-F238E27FC236}">
                <a16:creationId xmlns:a16="http://schemas.microsoft.com/office/drawing/2014/main" id="{138FF6FD-01FD-FB86-2C7A-CA7BC71B3B2E}"/>
              </a:ext>
            </a:extLst>
          </p:cNvPr>
          <p:cNvSpPr txBox="1"/>
          <p:nvPr/>
        </p:nvSpPr>
        <p:spPr>
          <a:xfrm>
            <a:off x="694734" y="4143675"/>
            <a:ext cx="10334049" cy="923330"/>
          </a:xfrm>
          <a:prstGeom prst="rect">
            <a:avLst/>
          </a:prstGeom>
          <a:noFill/>
        </p:spPr>
        <p:txBody>
          <a:bodyPr wrap="square" rtlCol="0">
            <a:spAutoFit/>
          </a:bodyPr>
          <a:lstStyle/>
          <a:p>
            <a:r>
              <a:rPr lang="en-US" dirty="0">
                <a:solidFill>
                  <a:schemeClr val="accent1">
                    <a:lumMod val="50000"/>
                  </a:schemeClr>
                </a:solidFill>
                <a:latin typeface="Trade Gothic Next" panose="020B0503040303020004" pitchFamily="34" charset="0"/>
              </a:rPr>
              <a:t>Advantage Plans – not needed for medical but some may want for Extra Benefits (dental, vision, </a:t>
            </a:r>
            <a:r>
              <a:rPr lang="en-US" dirty="0" err="1">
                <a:solidFill>
                  <a:schemeClr val="accent1">
                    <a:lumMod val="50000"/>
                  </a:schemeClr>
                </a:solidFill>
                <a:latin typeface="Trade Gothic Next" panose="020B0503040303020004" pitchFamily="34" charset="0"/>
              </a:rPr>
              <a:t>etc</a:t>
            </a:r>
            <a:r>
              <a:rPr lang="en-US" dirty="0">
                <a:solidFill>
                  <a:schemeClr val="accent1">
                    <a:lumMod val="50000"/>
                  </a:schemeClr>
                </a:solidFill>
                <a:latin typeface="Trade Gothic Next" panose="020B0503040303020004" pitchFamily="34" charset="0"/>
              </a:rPr>
              <a:t>).  There will be Advantage Plan network situations and for uncovered medical they may need to file paperwork with TFL for reimbursement (including drug co-pays)</a:t>
            </a:r>
          </a:p>
        </p:txBody>
      </p:sp>
      <p:sp>
        <p:nvSpPr>
          <p:cNvPr id="7" name="TextBox 6">
            <a:extLst>
              <a:ext uri="{FF2B5EF4-FFF2-40B4-BE49-F238E27FC236}">
                <a16:creationId xmlns:a16="http://schemas.microsoft.com/office/drawing/2014/main" id="{F8337A2A-13D0-DD6C-84B7-D878765A9D6B}"/>
              </a:ext>
            </a:extLst>
          </p:cNvPr>
          <p:cNvSpPr txBox="1"/>
          <p:nvPr/>
        </p:nvSpPr>
        <p:spPr>
          <a:xfrm>
            <a:off x="1100061" y="5107880"/>
            <a:ext cx="7269024" cy="738664"/>
          </a:xfrm>
          <a:prstGeom prst="rect">
            <a:avLst/>
          </a:prstGeom>
          <a:noFill/>
        </p:spPr>
        <p:txBody>
          <a:bodyPr wrap="square">
            <a:spAutoFit/>
          </a:bodyPr>
          <a:lstStyle/>
          <a:p>
            <a:pPr algn="l"/>
            <a:r>
              <a:rPr lang="en-US" sz="1400" b="0" i="0" u="none" strike="noStrike" baseline="0" dirty="0">
                <a:solidFill>
                  <a:schemeClr val="accent1">
                    <a:lumMod val="50000"/>
                  </a:schemeClr>
                </a:solidFill>
                <a:latin typeface="Trade Gothic"/>
              </a:rPr>
              <a:t>Many Advantage plans provide drug coverage.  TFL members</a:t>
            </a:r>
            <a:r>
              <a:rPr lang="en-US" sz="1400" dirty="0">
                <a:solidFill>
                  <a:schemeClr val="accent1">
                    <a:lumMod val="50000"/>
                  </a:schemeClr>
                </a:solidFill>
                <a:latin typeface="Trade Gothic"/>
              </a:rPr>
              <a:t> </a:t>
            </a:r>
            <a:r>
              <a:rPr lang="en-US" sz="1400" b="0" i="0" u="none" strike="noStrike" baseline="0" dirty="0">
                <a:solidFill>
                  <a:schemeClr val="accent1">
                    <a:lumMod val="50000"/>
                  </a:schemeClr>
                </a:solidFill>
                <a:latin typeface="Trade Gothic"/>
              </a:rPr>
              <a:t>probably won’t want </a:t>
            </a:r>
            <a:r>
              <a:rPr lang="en-US" sz="1400" dirty="0">
                <a:solidFill>
                  <a:schemeClr val="accent1">
                    <a:lumMod val="50000"/>
                  </a:schemeClr>
                </a:solidFill>
                <a:latin typeface="Trade Gothic"/>
              </a:rPr>
              <a:t>MAPD coverage</a:t>
            </a:r>
            <a:r>
              <a:rPr lang="en-US" sz="1400" b="0" i="0" u="none" strike="noStrike" baseline="0" dirty="0">
                <a:solidFill>
                  <a:schemeClr val="accent1">
                    <a:lumMod val="50000"/>
                  </a:schemeClr>
                </a:solidFill>
                <a:latin typeface="Trade Gothic"/>
              </a:rPr>
              <a:t>. Because TRICARE always pays last, you may find yourself filing manual claims to exercise TRICARE drug coverage. </a:t>
            </a:r>
            <a:endParaRPr lang="en-US" sz="1400" dirty="0">
              <a:solidFill>
                <a:schemeClr val="accent1">
                  <a:lumMod val="50000"/>
                </a:schemeClr>
              </a:solidFill>
              <a:latin typeface="Trade Gothic"/>
            </a:endParaRPr>
          </a:p>
        </p:txBody>
      </p:sp>
    </p:spTree>
    <p:extLst>
      <p:ext uri="{BB962C8B-B14F-4D97-AF65-F5344CB8AC3E}">
        <p14:creationId xmlns:p14="http://schemas.microsoft.com/office/powerpoint/2010/main" val="962340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4EBF3E-A9DC-EC42-E91D-3AB036A808E2}"/>
              </a:ext>
            </a:extLst>
          </p:cNvPr>
          <p:cNvSpPr/>
          <p:nvPr/>
        </p:nvSpPr>
        <p:spPr>
          <a:xfrm>
            <a:off x="0" y="0"/>
            <a:ext cx="12192000" cy="1690688"/>
          </a:xfrm>
          <a:prstGeom prst="rect">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solidFill>
                  <a:schemeClr val="bg1"/>
                </a:solidFill>
                <a:latin typeface="Sabon" panose="02020602060506020403" pitchFamily="18" charset="77"/>
              </a:rPr>
              <a:t>FEHB (</a:t>
            </a:r>
            <a:r>
              <a:rPr lang="en-US" sz="3600" b="1" i="1" dirty="0">
                <a:solidFill>
                  <a:schemeClr val="bg1"/>
                </a:solidFill>
                <a:latin typeface="Sabon" panose="02020602060506020403" pitchFamily="18" charset="77"/>
              </a:rPr>
              <a:t>Federal Employee Health Benefits)</a:t>
            </a:r>
            <a:endParaRPr lang="en-US" sz="5400" b="1" i="1" dirty="0">
              <a:solidFill>
                <a:schemeClr val="bg1"/>
              </a:solidFill>
              <a:latin typeface="Sabon" panose="02020602060506020403" pitchFamily="18" charset="77"/>
            </a:endParaRPr>
          </a:p>
        </p:txBody>
      </p:sp>
      <p:pic>
        <p:nvPicPr>
          <p:cNvPr id="9" name="Picture 8" descr="Logo&#10;&#10;Description automatically generated">
            <a:extLst>
              <a:ext uri="{FF2B5EF4-FFF2-40B4-BE49-F238E27FC236}">
                <a16:creationId xmlns:a16="http://schemas.microsoft.com/office/drawing/2014/main" id="{4B0026EE-AA3A-D478-9410-887E516D935E}"/>
              </a:ext>
            </a:extLst>
          </p:cNvPr>
          <p:cNvPicPr>
            <a:picLocks noChangeAspect="1"/>
          </p:cNvPicPr>
          <p:nvPr/>
        </p:nvPicPr>
        <p:blipFill>
          <a:blip r:embed="rId2"/>
          <a:stretch>
            <a:fillRect/>
          </a:stretch>
        </p:blipFill>
        <p:spPr>
          <a:xfrm>
            <a:off x="9934413" y="5481911"/>
            <a:ext cx="1788629" cy="1010964"/>
          </a:xfrm>
          <a:prstGeom prst="rect">
            <a:avLst/>
          </a:prstGeom>
        </p:spPr>
      </p:pic>
      <p:sp>
        <p:nvSpPr>
          <p:cNvPr id="3" name="TextBox 2">
            <a:extLst>
              <a:ext uri="{FF2B5EF4-FFF2-40B4-BE49-F238E27FC236}">
                <a16:creationId xmlns:a16="http://schemas.microsoft.com/office/drawing/2014/main" id="{425EE914-04A5-0920-1E84-7048EE167EFD}"/>
              </a:ext>
            </a:extLst>
          </p:cNvPr>
          <p:cNvSpPr txBox="1"/>
          <p:nvPr/>
        </p:nvSpPr>
        <p:spPr>
          <a:xfrm>
            <a:off x="515612" y="5664227"/>
            <a:ext cx="9850698" cy="646331"/>
          </a:xfrm>
          <a:prstGeom prst="rect">
            <a:avLst/>
          </a:prstGeom>
          <a:noFill/>
        </p:spPr>
        <p:txBody>
          <a:bodyPr wrap="square" rtlCol="0">
            <a:spAutoFit/>
          </a:bodyPr>
          <a:lstStyle/>
          <a:p>
            <a:r>
              <a:rPr lang="en-US" u="sng" dirty="0">
                <a:solidFill>
                  <a:schemeClr val="accent1">
                    <a:lumMod val="50000"/>
                  </a:schemeClr>
                </a:solidFill>
                <a:latin typeface="Trade Gothic Next" panose="020B0503040303020004" pitchFamily="34" charset="0"/>
              </a:rPr>
              <a:t>Creditable Coverage?</a:t>
            </a:r>
            <a:r>
              <a:rPr lang="en-US" dirty="0">
                <a:solidFill>
                  <a:schemeClr val="accent1">
                    <a:lumMod val="50000"/>
                  </a:schemeClr>
                </a:solidFill>
                <a:latin typeface="Trade Gothic Next" panose="020B0503040303020004" pitchFamily="34" charset="0"/>
              </a:rPr>
              <a:t>  No – Part B (penalty for not having – if they enroll outside their IEP)</a:t>
            </a:r>
          </a:p>
          <a:p>
            <a:r>
              <a:rPr lang="en-US" dirty="0">
                <a:solidFill>
                  <a:schemeClr val="accent1">
                    <a:lumMod val="50000"/>
                  </a:schemeClr>
                </a:solidFill>
                <a:latin typeface="Trade Gothic Next" panose="020B0503040303020004" pitchFamily="34" charset="0"/>
              </a:rPr>
              <a:t>		       Yes – Part D</a:t>
            </a:r>
          </a:p>
        </p:txBody>
      </p:sp>
      <p:sp>
        <p:nvSpPr>
          <p:cNvPr id="6" name="TextBox 5">
            <a:extLst>
              <a:ext uri="{FF2B5EF4-FFF2-40B4-BE49-F238E27FC236}">
                <a16:creationId xmlns:a16="http://schemas.microsoft.com/office/drawing/2014/main" id="{0FA7A34C-0649-ED32-C14E-DE1D166B0FD1}"/>
              </a:ext>
            </a:extLst>
          </p:cNvPr>
          <p:cNvSpPr txBox="1"/>
          <p:nvPr/>
        </p:nvSpPr>
        <p:spPr>
          <a:xfrm>
            <a:off x="515612" y="1967467"/>
            <a:ext cx="11017026" cy="2862322"/>
          </a:xfrm>
          <a:prstGeom prst="rect">
            <a:avLst/>
          </a:prstGeom>
          <a:noFill/>
        </p:spPr>
        <p:txBody>
          <a:bodyPr wrap="square">
            <a:spAutoFit/>
          </a:bodyPr>
          <a:lstStyle/>
          <a:p>
            <a:pPr algn="l"/>
            <a:r>
              <a:rPr lang="en-US" b="0" i="0" dirty="0">
                <a:solidFill>
                  <a:schemeClr val="accent1">
                    <a:lumMod val="50000"/>
                  </a:schemeClr>
                </a:solidFill>
                <a:effectLst/>
                <a:latin typeface="Trade Gothic Next" panose="020B0503040303020004" pitchFamily="34" charset="0"/>
              </a:rPr>
              <a:t>You don't have to take Part B coverage if you don't want it, and your FEHB plan can't require you to take it. There are some advantages to enrolling in Part B:</a:t>
            </a:r>
          </a:p>
          <a:p>
            <a:pPr algn="l"/>
            <a:endParaRPr lang="en-US" b="0" i="0" dirty="0">
              <a:solidFill>
                <a:schemeClr val="accent1">
                  <a:lumMod val="50000"/>
                </a:schemeClr>
              </a:solidFill>
              <a:effectLst/>
              <a:latin typeface="Trade Gothic Next" panose="020B0503040303020004" pitchFamily="34" charset="0"/>
            </a:endParaRPr>
          </a:p>
          <a:p>
            <a:pPr algn="l">
              <a:buFont typeface="Arial" panose="020B0604020202020204" pitchFamily="34" charset="0"/>
              <a:buChar char="•"/>
            </a:pPr>
            <a:r>
              <a:rPr lang="en-US" b="0" i="0" dirty="0">
                <a:solidFill>
                  <a:schemeClr val="accent1">
                    <a:lumMod val="50000"/>
                  </a:schemeClr>
                </a:solidFill>
                <a:effectLst/>
                <a:latin typeface="Trade Gothic Next" panose="020B0503040303020004" pitchFamily="34" charset="0"/>
              </a:rPr>
              <a:t>Your FEHB plan may waive its copayments, coinsurance, and deductibles for Part B services.</a:t>
            </a:r>
          </a:p>
          <a:p>
            <a:pPr algn="l"/>
            <a:endParaRPr lang="en-US" b="0" i="0" dirty="0">
              <a:solidFill>
                <a:schemeClr val="accent1">
                  <a:lumMod val="50000"/>
                </a:schemeClr>
              </a:solidFill>
              <a:effectLst/>
              <a:latin typeface="Trade Gothic Next" panose="020B0503040303020004" pitchFamily="34" charset="0"/>
            </a:endParaRPr>
          </a:p>
          <a:p>
            <a:pPr algn="l">
              <a:buFont typeface="Arial" panose="020B0604020202020204" pitchFamily="34" charset="0"/>
              <a:buChar char="•"/>
            </a:pPr>
            <a:r>
              <a:rPr lang="en-US" b="0" i="0" dirty="0">
                <a:solidFill>
                  <a:schemeClr val="accent1">
                    <a:lumMod val="50000"/>
                  </a:schemeClr>
                </a:solidFill>
                <a:effectLst/>
                <a:latin typeface="Trade Gothic Next" panose="020B0503040303020004" pitchFamily="34" charset="0"/>
              </a:rPr>
              <a:t>Some services covered under Part B might not be covered or only partially covered by the FEHB plan, such as orthopedic and prosthetic devices, durable medical equipment, home health care, and medical supplies.</a:t>
            </a:r>
          </a:p>
          <a:p>
            <a:pPr algn="l">
              <a:buFont typeface="Arial" panose="020B0604020202020204" pitchFamily="34" charset="0"/>
              <a:buChar char="•"/>
            </a:pPr>
            <a:endParaRPr lang="en-US" dirty="0">
              <a:solidFill>
                <a:schemeClr val="accent1">
                  <a:lumMod val="50000"/>
                </a:schemeClr>
              </a:solidFill>
              <a:latin typeface="Trade Gothic Next" panose="020B0503040303020004" pitchFamily="34" charset="0"/>
            </a:endParaRPr>
          </a:p>
          <a:p>
            <a:pPr algn="l">
              <a:buFont typeface="Arial" panose="020B0604020202020204" pitchFamily="34" charset="0"/>
              <a:buChar char="•"/>
            </a:pPr>
            <a:r>
              <a:rPr lang="en-US" dirty="0">
                <a:solidFill>
                  <a:schemeClr val="accent1">
                    <a:lumMod val="50000"/>
                  </a:schemeClr>
                </a:solidFill>
                <a:latin typeface="Trade Gothic Next" panose="020B0503040303020004" pitchFamily="34" charset="0"/>
              </a:rPr>
              <a:t>M</a:t>
            </a:r>
            <a:r>
              <a:rPr lang="en-US" b="0" i="0" dirty="0">
                <a:solidFill>
                  <a:schemeClr val="accent1">
                    <a:lumMod val="50000"/>
                  </a:schemeClr>
                </a:solidFill>
                <a:effectLst/>
                <a:latin typeface="Trade Gothic Next" panose="020B0503040303020004" pitchFamily="34" charset="0"/>
              </a:rPr>
              <a:t>ay go outside of the FEHB plan's network for Part B services and receive reimbursement by Medicare (only when Medicare is the primary payer) if you are enrolled in an FEHB HMO.</a:t>
            </a:r>
          </a:p>
        </p:txBody>
      </p:sp>
    </p:spTree>
    <p:extLst>
      <p:ext uri="{BB962C8B-B14F-4D97-AF65-F5344CB8AC3E}">
        <p14:creationId xmlns:p14="http://schemas.microsoft.com/office/powerpoint/2010/main" val="3630080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4EBF3E-A9DC-EC42-E91D-3AB036A808E2}"/>
              </a:ext>
            </a:extLst>
          </p:cNvPr>
          <p:cNvSpPr/>
          <p:nvPr/>
        </p:nvSpPr>
        <p:spPr>
          <a:xfrm>
            <a:off x="0" y="0"/>
            <a:ext cx="12192000" cy="1690688"/>
          </a:xfrm>
          <a:prstGeom prst="rect">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solidFill>
                  <a:schemeClr val="bg1"/>
                </a:solidFill>
                <a:latin typeface="Sabon" panose="02020602060506020403" pitchFamily="18" charset="77"/>
              </a:rPr>
              <a:t>PSHB (Postal Service Health Benefits)</a:t>
            </a:r>
            <a:endParaRPr lang="en-US" sz="3600" dirty="0">
              <a:solidFill>
                <a:schemeClr val="bg1"/>
              </a:solidFill>
              <a:latin typeface="Sabon" panose="02020602060506020403" pitchFamily="18" charset="77"/>
            </a:endParaRPr>
          </a:p>
        </p:txBody>
      </p:sp>
      <p:pic>
        <p:nvPicPr>
          <p:cNvPr id="9" name="Picture 8" descr="Logo&#10;&#10;Description automatically generated">
            <a:extLst>
              <a:ext uri="{FF2B5EF4-FFF2-40B4-BE49-F238E27FC236}">
                <a16:creationId xmlns:a16="http://schemas.microsoft.com/office/drawing/2014/main" id="{4B0026EE-AA3A-D478-9410-887E516D935E}"/>
              </a:ext>
            </a:extLst>
          </p:cNvPr>
          <p:cNvPicPr>
            <a:picLocks noChangeAspect="1"/>
          </p:cNvPicPr>
          <p:nvPr/>
        </p:nvPicPr>
        <p:blipFill>
          <a:blip r:embed="rId2"/>
          <a:stretch>
            <a:fillRect/>
          </a:stretch>
        </p:blipFill>
        <p:spPr>
          <a:xfrm>
            <a:off x="9934413" y="5481911"/>
            <a:ext cx="1788629" cy="1010964"/>
          </a:xfrm>
          <a:prstGeom prst="rect">
            <a:avLst/>
          </a:prstGeom>
        </p:spPr>
      </p:pic>
      <p:sp>
        <p:nvSpPr>
          <p:cNvPr id="4" name="TextBox 3">
            <a:extLst>
              <a:ext uri="{FF2B5EF4-FFF2-40B4-BE49-F238E27FC236}">
                <a16:creationId xmlns:a16="http://schemas.microsoft.com/office/drawing/2014/main" id="{3EAC2D4F-390A-72C8-EFE9-612E3A7C6186}"/>
              </a:ext>
            </a:extLst>
          </p:cNvPr>
          <p:cNvSpPr txBox="1"/>
          <p:nvPr/>
        </p:nvSpPr>
        <p:spPr>
          <a:xfrm>
            <a:off x="1052026" y="2228671"/>
            <a:ext cx="8642480" cy="923330"/>
          </a:xfrm>
          <a:prstGeom prst="rect">
            <a:avLst/>
          </a:prstGeom>
          <a:noFill/>
        </p:spPr>
        <p:txBody>
          <a:bodyPr wrap="square">
            <a:spAutoFit/>
          </a:bodyPr>
          <a:lstStyle/>
          <a:p>
            <a:r>
              <a:rPr lang="en-US" dirty="0">
                <a:solidFill>
                  <a:schemeClr val="accent1">
                    <a:lumMod val="50000"/>
                  </a:schemeClr>
                </a:solidFill>
                <a:latin typeface="Trade Gothic Next" panose="020B0503040303020004" pitchFamily="34" charset="0"/>
              </a:rPr>
              <a:t>Starting January 1, 2025, U.S. Postal Service employees, retirees and their families will get coverage through a new benefits program instead of through the Federal Employee Health Benefits program.</a:t>
            </a:r>
          </a:p>
        </p:txBody>
      </p:sp>
      <p:sp>
        <p:nvSpPr>
          <p:cNvPr id="6" name="TextBox 5">
            <a:extLst>
              <a:ext uri="{FF2B5EF4-FFF2-40B4-BE49-F238E27FC236}">
                <a16:creationId xmlns:a16="http://schemas.microsoft.com/office/drawing/2014/main" id="{5F7851A9-E2F4-8722-4F51-CFE2C007AA2C}"/>
              </a:ext>
            </a:extLst>
          </p:cNvPr>
          <p:cNvSpPr txBox="1"/>
          <p:nvPr/>
        </p:nvSpPr>
        <p:spPr>
          <a:xfrm>
            <a:off x="1052026" y="3706000"/>
            <a:ext cx="9087239" cy="923330"/>
          </a:xfrm>
          <a:prstGeom prst="rect">
            <a:avLst/>
          </a:prstGeom>
          <a:noFill/>
        </p:spPr>
        <p:txBody>
          <a:bodyPr wrap="square">
            <a:spAutoFit/>
          </a:bodyPr>
          <a:lstStyle/>
          <a:p>
            <a:r>
              <a:rPr lang="en-US" sz="1800" dirty="0">
                <a:solidFill>
                  <a:schemeClr val="accent1">
                    <a:lumMod val="50000"/>
                  </a:schemeClr>
                </a:solidFill>
                <a:latin typeface="Trade Gothic Next" panose="020B0503040303020004" pitchFamily="34" charset="0"/>
              </a:rPr>
              <a:t>Postal Service annuitants who retire and become eligible for Medicare after December 31, 2024, and their eligible family members </a:t>
            </a:r>
            <a:r>
              <a:rPr lang="en-US" sz="1800" dirty="0">
                <a:solidFill>
                  <a:schemeClr val="accent1">
                    <a:lumMod val="50000"/>
                  </a:schemeClr>
                </a:solidFill>
                <a:highlight>
                  <a:srgbClr val="FFFF00"/>
                </a:highlight>
                <a:latin typeface="Trade Gothic Next" panose="020B0503040303020004" pitchFamily="34" charset="0"/>
              </a:rPr>
              <a:t>will be required to enroll in Medicare Part B </a:t>
            </a:r>
            <a:r>
              <a:rPr lang="en-US" sz="1800" dirty="0">
                <a:solidFill>
                  <a:schemeClr val="accent1">
                    <a:lumMod val="50000"/>
                  </a:schemeClr>
                </a:solidFill>
                <a:latin typeface="Trade Gothic Next" panose="020B0503040303020004" pitchFamily="34" charset="0"/>
              </a:rPr>
              <a:t>as a condition of eligibility for PSHB</a:t>
            </a:r>
          </a:p>
        </p:txBody>
      </p:sp>
    </p:spTree>
    <p:extLst>
      <p:ext uri="{BB962C8B-B14F-4D97-AF65-F5344CB8AC3E}">
        <p14:creationId xmlns:p14="http://schemas.microsoft.com/office/powerpoint/2010/main" val="3345648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4EBF3E-A9DC-EC42-E91D-3AB036A808E2}"/>
              </a:ext>
            </a:extLst>
          </p:cNvPr>
          <p:cNvSpPr/>
          <p:nvPr/>
        </p:nvSpPr>
        <p:spPr>
          <a:xfrm>
            <a:off x="0" y="0"/>
            <a:ext cx="12192000" cy="1690688"/>
          </a:xfrm>
          <a:prstGeom prst="rect">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solidFill>
                  <a:schemeClr val="bg1"/>
                </a:solidFill>
                <a:latin typeface="Sabon" panose="02020602060506020403" pitchFamily="18" charset="77"/>
              </a:rPr>
              <a:t>Affordable Care Act Plan</a:t>
            </a:r>
            <a:endParaRPr lang="en-US" sz="3600" dirty="0">
              <a:solidFill>
                <a:schemeClr val="bg1"/>
              </a:solidFill>
              <a:latin typeface="Sabon" panose="02020602060506020403" pitchFamily="18" charset="77"/>
            </a:endParaRPr>
          </a:p>
        </p:txBody>
      </p:sp>
      <p:pic>
        <p:nvPicPr>
          <p:cNvPr id="9" name="Picture 8" descr="Logo&#10;&#10;Description automatically generated">
            <a:extLst>
              <a:ext uri="{FF2B5EF4-FFF2-40B4-BE49-F238E27FC236}">
                <a16:creationId xmlns:a16="http://schemas.microsoft.com/office/drawing/2014/main" id="{4B0026EE-AA3A-D478-9410-887E516D935E}"/>
              </a:ext>
            </a:extLst>
          </p:cNvPr>
          <p:cNvPicPr>
            <a:picLocks noChangeAspect="1"/>
          </p:cNvPicPr>
          <p:nvPr/>
        </p:nvPicPr>
        <p:blipFill>
          <a:blip r:embed="rId2"/>
          <a:stretch>
            <a:fillRect/>
          </a:stretch>
        </p:blipFill>
        <p:spPr>
          <a:xfrm>
            <a:off x="9934413" y="5481911"/>
            <a:ext cx="1788629" cy="1010964"/>
          </a:xfrm>
          <a:prstGeom prst="rect">
            <a:avLst/>
          </a:prstGeom>
        </p:spPr>
      </p:pic>
      <p:sp>
        <p:nvSpPr>
          <p:cNvPr id="2" name="TextBox 1">
            <a:extLst>
              <a:ext uri="{FF2B5EF4-FFF2-40B4-BE49-F238E27FC236}">
                <a16:creationId xmlns:a16="http://schemas.microsoft.com/office/drawing/2014/main" id="{756BDBEC-6237-77F0-8CB0-C3D14D518D16}"/>
              </a:ext>
            </a:extLst>
          </p:cNvPr>
          <p:cNvSpPr txBox="1"/>
          <p:nvPr/>
        </p:nvSpPr>
        <p:spPr>
          <a:xfrm>
            <a:off x="1133959" y="2413337"/>
            <a:ext cx="8335505" cy="2862322"/>
          </a:xfrm>
          <a:prstGeom prst="rect">
            <a:avLst/>
          </a:prstGeom>
          <a:noFill/>
        </p:spPr>
        <p:txBody>
          <a:bodyPr wrap="square" rtlCol="0">
            <a:spAutoFit/>
          </a:bodyPr>
          <a:lstStyle/>
          <a:p>
            <a:pPr marL="171450" indent="-171450">
              <a:buFont typeface="Wingdings" panose="05000000000000000000" pitchFamily="2" charset="2"/>
              <a:buChar char="§"/>
            </a:pPr>
            <a:r>
              <a:rPr lang="en-US" dirty="0">
                <a:solidFill>
                  <a:schemeClr val="accent1">
                    <a:lumMod val="50000"/>
                  </a:schemeClr>
                </a:solidFill>
                <a:latin typeface="Trade Gothic Next" panose="020B0503040303020004" pitchFamily="34" charset="0"/>
              </a:rPr>
              <a:t>Loss of Tax Credits – resulting in full premiums (screen for MSP/LIS eligibility)</a:t>
            </a:r>
          </a:p>
          <a:p>
            <a:endParaRPr lang="en-US" dirty="0">
              <a:solidFill>
                <a:schemeClr val="accent1">
                  <a:lumMod val="50000"/>
                </a:schemeClr>
              </a:solidFill>
              <a:latin typeface="Trade Gothic Next" panose="020B0503040303020004" pitchFamily="34" charset="0"/>
            </a:endParaRPr>
          </a:p>
          <a:p>
            <a:pPr marL="171450" indent="-171450">
              <a:buFont typeface="Wingdings" panose="05000000000000000000" pitchFamily="2" charset="2"/>
              <a:buChar char="§"/>
            </a:pPr>
            <a:r>
              <a:rPr lang="en-US" dirty="0">
                <a:solidFill>
                  <a:schemeClr val="accent1">
                    <a:lumMod val="50000"/>
                  </a:schemeClr>
                </a:solidFill>
                <a:latin typeface="Trade Gothic Next" panose="020B0503040303020004" pitchFamily="34" charset="0"/>
              </a:rPr>
              <a:t>Cannot enroll in ACA Plan if already in Medicare</a:t>
            </a:r>
          </a:p>
          <a:p>
            <a:endParaRPr lang="en-US" dirty="0">
              <a:solidFill>
                <a:schemeClr val="accent1">
                  <a:lumMod val="50000"/>
                </a:schemeClr>
              </a:solidFill>
              <a:latin typeface="Trade Gothic Next" panose="020B0503040303020004" pitchFamily="34" charset="0"/>
            </a:endParaRPr>
          </a:p>
          <a:p>
            <a:pPr marL="171450" indent="-171450">
              <a:buFont typeface="Wingdings" panose="05000000000000000000" pitchFamily="2" charset="2"/>
              <a:buChar char="§"/>
            </a:pPr>
            <a:r>
              <a:rPr lang="en-US" dirty="0">
                <a:solidFill>
                  <a:schemeClr val="accent1">
                    <a:lumMod val="50000"/>
                  </a:schemeClr>
                </a:solidFill>
                <a:latin typeface="Trade Gothic Next" panose="020B0503040303020004" pitchFamily="34" charset="0"/>
              </a:rPr>
              <a:t>Not creditable Part B or Part D coverage (penalties if enrolling after IEP)</a:t>
            </a:r>
          </a:p>
          <a:p>
            <a:endParaRPr lang="en-US" dirty="0">
              <a:solidFill>
                <a:schemeClr val="accent1">
                  <a:lumMod val="50000"/>
                </a:schemeClr>
              </a:solidFill>
              <a:latin typeface="Trade Gothic Next" panose="020B0503040303020004" pitchFamily="34" charset="0"/>
            </a:endParaRPr>
          </a:p>
          <a:p>
            <a:pPr marL="171450" indent="-171450">
              <a:buFont typeface="Wingdings" panose="05000000000000000000" pitchFamily="2" charset="2"/>
              <a:buChar char="§"/>
            </a:pPr>
            <a:r>
              <a:rPr lang="en-US" dirty="0">
                <a:solidFill>
                  <a:schemeClr val="accent1">
                    <a:lumMod val="50000"/>
                  </a:schemeClr>
                </a:solidFill>
                <a:latin typeface="Trade Gothic Next" panose="020B0503040303020004" pitchFamily="34" charset="0"/>
              </a:rPr>
              <a:t>If having to pay for Part A – can enroll in AFA plan…………….but would have penalties if enrolling in Part A later</a:t>
            </a:r>
          </a:p>
          <a:p>
            <a:pPr marL="171450" indent="-171450">
              <a:buFont typeface="Wingdings" panose="05000000000000000000" pitchFamily="2" charset="2"/>
              <a:buChar char="§"/>
            </a:pPr>
            <a:endParaRPr lang="en-US" dirty="0">
              <a:solidFill>
                <a:schemeClr val="accent1">
                  <a:lumMod val="50000"/>
                </a:schemeClr>
              </a:solidFill>
              <a:latin typeface="Trade Gothic Next" panose="020B0503040303020004" pitchFamily="34" charset="0"/>
            </a:endParaRPr>
          </a:p>
          <a:p>
            <a:pPr marL="171450" indent="-171450">
              <a:buFont typeface="Wingdings" panose="05000000000000000000" pitchFamily="2" charset="2"/>
              <a:buChar char="§"/>
            </a:pPr>
            <a:r>
              <a:rPr lang="en-US" dirty="0">
                <a:solidFill>
                  <a:schemeClr val="accent1">
                    <a:lumMod val="50000"/>
                  </a:schemeClr>
                </a:solidFill>
                <a:latin typeface="Trade Gothic Next" panose="020B0503040303020004" pitchFamily="34" charset="0"/>
              </a:rPr>
              <a:t>Even if paying for Part A &amp; Part B – may still be cheaper if they enroll in an MAPD</a:t>
            </a:r>
          </a:p>
        </p:txBody>
      </p:sp>
    </p:spTree>
    <p:extLst>
      <p:ext uri="{BB962C8B-B14F-4D97-AF65-F5344CB8AC3E}">
        <p14:creationId xmlns:p14="http://schemas.microsoft.com/office/powerpoint/2010/main" val="3933152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B6FE58E1-C4EB-3F7C-6DE4-D2CD3FF1CBC6}"/>
              </a:ext>
            </a:extLst>
          </p:cNvPr>
          <p:cNvSpPr txBox="1"/>
          <p:nvPr/>
        </p:nvSpPr>
        <p:spPr>
          <a:xfrm>
            <a:off x="588936" y="2459504"/>
            <a:ext cx="2251128" cy="1938992"/>
          </a:xfrm>
          <a:prstGeom prst="rect">
            <a:avLst/>
          </a:prstGeom>
          <a:noFill/>
          <a:effectLst>
            <a:outerShdw blurRad="50800" dist="38100" algn="l" rotWithShape="0">
              <a:prstClr val="black">
                <a:alpha val="40000"/>
              </a:prstClr>
            </a:outerShdw>
          </a:effectLst>
        </p:spPr>
        <p:txBody>
          <a:bodyPr wrap="square">
            <a:spAutoFit/>
          </a:bodyPr>
          <a:lstStyle/>
          <a:p>
            <a:r>
              <a:rPr lang="en-US" sz="6000" b="1" i="1" dirty="0">
                <a:solidFill>
                  <a:srgbClr val="FDBC46"/>
                </a:solidFill>
                <a:effectLst/>
                <a:latin typeface="Sabon" panose="02020602060506020403" pitchFamily="18" charset="77"/>
              </a:rPr>
              <a:t>Title</a:t>
            </a:r>
          </a:p>
          <a:p>
            <a:r>
              <a:rPr lang="en-US" sz="6000" b="1" i="1" dirty="0">
                <a:solidFill>
                  <a:srgbClr val="FDBC46"/>
                </a:solidFill>
                <a:latin typeface="Sabon" panose="02020602060506020403" pitchFamily="18" charset="77"/>
              </a:rPr>
              <a:t>Here</a:t>
            </a:r>
            <a:endParaRPr lang="en-US" sz="6000" dirty="0"/>
          </a:p>
        </p:txBody>
      </p:sp>
      <p:sp>
        <p:nvSpPr>
          <p:cNvPr id="36" name="Delay 35">
            <a:extLst>
              <a:ext uri="{FF2B5EF4-FFF2-40B4-BE49-F238E27FC236}">
                <a16:creationId xmlns:a16="http://schemas.microsoft.com/office/drawing/2014/main" id="{4BD32689-002B-CC8B-5F0A-75B863DB4610}"/>
              </a:ext>
            </a:extLst>
          </p:cNvPr>
          <p:cNvSpPr/>
          <p:nvPr/>
        </p:nvSpPr>
        <p:spPr>
          <a:xfrm>
            <a:off x="0" y="-63047"/>
            <a:ext cx="4593020" cy="6976341"/>
          </a:xfrm>
          <a:prstGeom prst="flowChartDelay">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a:extLst>
              <a:ext uri="{FF2B5EF4-FFF2-40B4-BE49-F238E27FC236}">
                <a16:creationId xmlns:a16="http://schemas.microsoft.com/office/drawing/2014/main" id="{9F218658-4071-EAC6-6D95-A4E2D32CAC74}"/>
              </a:ext>
            </a:extLst>
          </p:cNvPr>
          <p:cNvSpPr txBox="1">
            <a:spLocks/>
          </p:cNvSpPr>
          <p:nvPr/>
        </p:nvSpPr>
        <p:spPr>
          <a:xfrm>
            <a:off x="265814" y="1654006"/>
            <a:ext cx="3699410" cy="2577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i="1" dirty="0">
                <a:solidFill>
                  <a:schemeClr val="bg1"/>
                </a:solidFill>
                <a:latin typeface="Sabon" panose="02020602060506020403" pitchFamily="18" charset="77"/>
              </a:rPr>
              <a:t>Medicare &amp; You - 2025</a:t>
            </a:r>
            <a:endParaRPr lang="en-US" sz="3600" dirty="0">
              <a:solidFill>
                <a:schemeClr val="bg1"/>
              </a:solidFill>
              <a:latin typeface="Sabon" panose="02020602060506020403" pitchFamily="18" charset="77"/>
            </a:endParaRPr>
          </a:p>
        </p:txBody>
      </p:sp>
      <p:pic>
        <p:nvPicPr>
          <p:cNvPr id="2" name="Picture 1" descr="Logo&#10;&#10;Description automatically generated">
            <a:extLst>
              <a:ext uri="{FF2B5EF4-FFF2-40B4-BE49-F238E27FC236}">
                <a16:creationId xmlns:a16="http://schemas.microsoft.com/office/drawing/2014/main" id="{5C1EA1DE-A474-46A0-2E4D-FA5702A21580}"/>
              </a:ext>
            </a:extLst>
          </p:cNvPr>
          <p:cNvPicPr>
            <a:picLocks noChangeAspect="1"/>
          </p:cNvPicPr>
          <p:nvPr/>
        </p:nvPicPr>
        <p:blipFill>
          <a:blip r:embed="rId2"/>
          <a:stretch>
            <a:fillRect/>
          </a:stretch>
        </p:blipFill>
        <p:spPr>
          <a:xfrm>
            <a:off x="9934413" y="5481911"/>
            <a:ext cx="1788629" cy="1010964"/>
          </a:xfrm>
          <a:prstGeom prst="rect">
            <a:avLst/>
          </a:prstGeom>
        </p:spPr>
      </p:pic>
      <p:pic>
        <p:nvPicPr>
          <p:cNvPr id="7" name="Picture 6">
            <a:extLst>
              <a:ext uri="{FF2B5EF4-FFF2-40B4-BE49-F238E27FC236}">
                <a16:creationId xmlns:a16="http://schemas.microsoft.com/office/drawing/2014/main" id="{E57A5A59-20C9-0099-DBB2-9870AD2EB5A8}"/>
              </a:ext>
            </a:extLst>
          </p:cNvPr>
          <p:cNvPicPr>
            <a:picLocks noChangeAspect="1"/>
          </p:cNvPicPr>
          <p:nvPr/>
        </p:nvPicPr>
        <p:blipFill>
          <a:blip r:embed="rId3"/>
          <a:stretch>
            <a:fillRect/>
          </a:stretch>
        </p:blipFill>
        <p:spPr>
          <a:xfrm>
            <a:off x="4858834" y="112476"/>
            <a:ext cx="5032913" cy="6625293"/>
          </a:xfrm>
          <a:prstGeom prst="rect">
            <a:avLst/>
          </a:prstGeom>
        </p:spPr>
      </p:pic>
    </p:spTree>
    <p:extLst>
      <p:ext uri="{BB962C8B-B14F-4D97-AF65-F5344CB8AC3E}">
        <p14:creationId xmlns:p14="http://schemas.microsoft.com/office/powerpoint/2010/main" val="2830041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4EBF3E-A9DC-EC42-E91D-3AB036A808E2}"/>
              </a:ext>
            </a:extLst>
          </p:cNvPr>
          <p:cNvSpPr/>
          <p:nvPr/>
        </p:nvSpPr>
        <p:spPr>
          <a:xfrm>
            <a:off x="0" y="0"/>
            <a:ext cx="12192000" cy="1690688"/>
          </a:xfrm>
          <a:prstGeom prst="rect">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solidFill>
                  <a:schemeClr val="bg1"/>
                </a:solidFill>
                <a:latin typeface="Sabon" panose="02020602060506020403" pitchFamily="18" charset="77"/>
              </a:rPr>
              <a:t>Creditable Coverage</a:t>
            </a:r>
            <a:endParaRPr lang="en-US" sz="3600" dirty="0">
              <a:solidFill>
                <a:schemeClr val="bg1"/>
              </a:solidFill>
              <a:latin typeface="Sabon" panose="02020602060506020403" pitchFamily="18" charset="77"/>
            </a:endParaRPr>
          </a:p>
        </p:txBody>
      </p:sp>
      <p:pic>
        <p:nvPicPr>
          <p:cNvPr id="9" name="Picture 8" descr="Logo&#10;&#10;Description automatically generated">
            <a:extLst>
              <a:ext uri="{FF2B5EF4-FFF2-40B4-BE49-F238E27FC236}">
                <a16:creationId xmlns:a16="http://schemas.microsoft.com/office/drawing/2014/main" id="{4B0026EE-AA3A-D478-9410-887E516D935E}"/>
              </a:ext>
            </a:extLst>
          </p:cNvPr>
          <p:cNvPicPr>
            <a:picLocks noChangeAspect="1"/>
          </p:cNvPicPr>
          <p:nvPr/>
        </p:nvPicPr>
        <p:blipFill>
          <a:blip r:embed="rId2"/>
          <a:stretch>
            <a:fillRect/>
          </a:stretch>
        </p:blipFill>
        <p:spPr>
          <a:xfrm>
            <a:off x="9934413" y="5481911"/>
            <a:ext cx="1788629" cy="1010964"/>
          </a:xfrm>
          <a:prstGeom prst="rect">
            <a:avLst/>
          </a:prstGeom>
        </p:spPr>
      </p:pic>
      <p:pic>
        <p:nvPicPr>
          <p:cNvPr id="7" name="Picture 6">
            <a:extLst>
              <a:ext uri="{FF2B5EF4-FFF2-40B4-BE49-F238E27FC236}">
                <a16:creationId xmlns:a16="http://schemas.microsoft.com/office/drawing/2014/main" id="{B458D5FF-F7D5-9A00-F748-E4F19A56785D}"/>
              </a:ext>
            </a:extLst>
          </p:cNvPr>
          <p:cNvPicPr>
            <a:picLocks noChangeAspect="1"/>
          </p:cNvPicPr>
          <p:nvPr/>
        </p:nvPicPr>
        <p:blipFill>
          <a:blip r:embed="rId3"/>
          <a:stretch>
            <a:fillRect/>
          </a:stretch>
        </p:blipFill>
        <p:spPr>
          <a:xfrm>
            <a:off x="2067746" y="1820098"/>
            <a:ext cx="7866667" cy="1419048"/>
          </a:xfrm>
          <a:prstGeom prst="rect">
            <a:avLst/>
          </a:prstGeom>
        </p:spPr>
      </p:pic>
      <p:pic>
        <p:nvPicPr>
          <p:cNvPr id="8" name="Picture 7">
            <a:extLst>
              <a:ext uri="{FF2B5EF4-FFF2-40B4-BE49-F238E27FC236}">
                <a16:creationId xmlns:a16="http://schemas.microsoft.com/office/drawing/2014/main" id="{29A246B2-390F-A843-F57A-E03EE1001EAA}"/>
              </a:ext>
            </a:extLst>
          </p:cNvPr>
          <p:cNvPicPr>
            <a:picLocks noChangeAspect="1"/>
          </p:cNvPicPr>
          <p:nvPr/>
        </p:nvPicPr>
        <p:blipFill>
          <a:blip r:embed="rId4"/>
          <a:stretch>
            <a:fillRect/>
          </a:stretch>
        </p:blipFill>
        <p:spPr>
          <a:xfrm>
            <a:off x="2025077" y="3350642"/>
            <a:ext cx="8141845" cy="1690688"/>
          </a:xfrm>
          <a:prstGeom prst="rect">
            <a:avLst/>
          </a:prstGeom>
        </p:spPr>
      </p:pic>
      <p:sp>
        <p:nvSpPr>
          <p:cNvPr id="2" name="Rectangle 1">
            <a:extLst>
              <a:ext uri="{FF2B5EF4-FFF2-40B4-BE49-F238E27FC236}">
                <a16:creationId xmlns:a16="http://schemas.microsoft.com/office/drawing/2014/main" id="{326157A7-15C3-D892-B94A-CEC5DB9BD2E5}"/>
              </a:ext>
            </a:extLst>
          </p:cNvPr>
          <p:cNvSpPr/>
          <p:nvPr/>
        </p:nvSpPr>
        <p:spPr>
          <a:xfrm>
            <a:off x="8892232" y="1822890"/>
            <a:ext cx="697424" cy="25572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34D2727-2D57-D3A9-0086-E0D8A5155731}"/>
              </a:ext>
            </a:extLst>
          </p:cNvPr>
          <p:cNvSpPr txBox="1"/>
          <p:nvPr/>
        </p:nvSpPr>
        <p:spPr>
          <a:xfrm>
            <a:off x="623806" y="5303164"/>
            <a:ext cx="6892871" cy="646331"/>
          </a:xfrm>
          <a:prstGeom prst="rect">
            <a:avLst/>
          </a:prstGeom>
          <a:noFill/>
        </p:spPr>
        <p:txBody>
          <a:bodyPr wrap="square" rtlCol="0">
            <a:spAutoFit/>
          </a:bodyPr>
          <a:lstStyle/>
          <a:p>
            <a:r>
              <a:rPr lang="en-US" dirty="0"/>
              <a:t>Part D Max Out Of Pocket 2025 = $2,000 (2024 MOOP = $8,000)</a:t>
            </a:r>
          </a:p>
          <a:p>
            <a:r>
              <a:rPr lang="en-US" dirty="0"/>
              <a:t>		</a:t>
            </a:r>
          </a:p>
        </p:txBody>
      </p:sp>
      <p:sp>
        <p:nvSpPr>
          <p:cNvPr id="4" name="TextBox 3">
            <a:extLst>
              <a:ext uri="{FF2B5EF4-FFF2-40B4-BE49-F238E27FC236}">
                <a16:creationId xmlns:a16="http://schemas.microsoft.com/office/drawing/2014/main" id="{FADCB978-2C3E-8EB1-A02B-BBF7D0D0493B}"/>
              </a:ext>
            </a:extLst>
          </p:cNvPr>
          <p:cNvSpPr txBox="1"/>
          <p:nvPr/>
        </p:nvSpPr>
        <p:spPr>
          <a:xfrm>
            <a:off x="623806" y="5810995"/>
            <a:ext cx="8965849" cy="276999"/>
          </a:xfrm>
          <a:prstGeom prst="rect">
            <a:avLst/>
          </a:prstGeom>
          <a:noFill/>
        </p:spPr>
        <p:txBody>
          <a:bodyPr wrap="square" rtlCol="0">
            <a:spAutoFit/>
          </a:bodyPr>
          <a:lstStyle/>
          <a:p>
            <a:pPr marL="171450" indent="-171450">
              <a:buFont typeface="Wingdings" panose="05000000000000000000" pitchFamily="2" charset="2"/>
              <a:buChar char="§"/>
            </a:pPr>
            <a:r>
              <a:rPr lang="en-US" sz="1200" dirty="0"/>
              <a:t>Talk to beneficiaries/Medicare-eligible individuals – Obtain/keep letters of Creditable Coverage from employer, retiree, COBRA plans, etc.</a:t>
            </a:r>
          </a:p>
        </p:txBody>
      </p:sp>
    </p:spTree>
    <p:extLst>
      <p:ext uri="{BB962C8B-B14F-4D97-AF65-F5344CB8AC3E}">
        <p14:creationId xmlns:p14="http://schemas.microsoft.com/office/powerpoint/2010/main" val="930930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B6FE58E1-C4EB-3F7C-6DE4-D2CD3FF1CBC6}"/>
              </a:ext>
            </a:extLst>
          </p:cNvPr>
          <p:cNvSpPr txBox="1"/>
          <p:nvPr/>
        </p:nvSpPr>
        <p:spPr>
          <a:xfrm>
            <a:off x="588936" y="2459504"/>
            <a:ext cx="2251128" cy="1938992"/>
          </a:xfrm>
          <a:prstGeom prst="rect">
            <a:avLst/>
          </a:prstGeom>
          <a:noFill/>
          <a:effectLst>
            <a:outerShdw blurRad="50800" dist="38100" algn="l" rotWithShape="0">
              <a:prstClr val="black">
                <a:alpha val="40000"/>
              </a:prstClr>
            </a:outerShdw>
          </a:effectLst>
        </p:spPr>
        <p:txBody>
          <a:bodyPr wrap="square">
            <a:spAutoFit/>
          </a:bodyPr>
          <a:lstStyle/>
          <a:p>
            <a:r>
              <a:rPr lang="en-US" sz="6000" b="1" i="1" dirty="0">
                <a:solidFill>
                  <a:srgbClr val="FDBC46"/>
                </a:solidFill>
                <a:effectLst/>
                <a:latin typeface="Sabon" panose="02020602060506020403" pitchFamily="18" charset="77"/>
              </a:rPr>
              <a:t>Title</a:t>
            </a:r>
          </a:p>
          <a:p>
            <a:r>
              <a:rPr lang="en-US" sz="6000" b="1" i="1" dirty="0">
                <a:solidFill>
                  <a:srgbClr val="FDBC46"/>
                </a:solidFill>
                <a:latin typeface="Sabon" panose="02020602060506020403" pitchFamily="18" charset="77"/>
              </a:rPr>
              <a:t>Here</a:t>
            </a:r>
            <a:endParaRPr lang="en-US" sz="6000" dirty="0"/>
          </a:p>
        </p:txBody>
      </p:sp>
      <p:sp>
        <p:nvSpPr>
          <p:cNvPr id="36" name="Delay 35">
            <a:extLst>
              <a:ext uri="{FF2B5EF4-FFF2-40B4-BE49-F238E27FC236}">
                <a16:creationId xmlns:a16="http://schemas.microsoft.com/office/drawing/2014/main" id="{4BD32689-002B-CC8B-5F0A-75B863DB4610}"/>
              </a:ext>
            </a:extLst>
          </p:cNvPr>
          <p:cNvSpPr/>
          <p:nvPr/>
        </p:nvSpPr>
        <p:spPr>
          <a:xfrm>
            <a:off x="0" y="-63047"/>
            <a:ext cx="8927024" cy="6976341"/>
          </a:xfrm>
          <a:prstGeom prst="flowChartDelay">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10;&#10;Description automatically generated">
            <a:extLst>
              <a:ext uri="{FF2B5EF4-FFF2-40B4-BE49-F238E27FC236}">
                <a16:creationId xmlns:a16="http://schemas.microsoft.com/office/drawing/2014/main" id="{5C1EA1DE-A474-46A0-2E4D-FA5702A21580}"/>
              </a:ext>
            </a:extLst>
          </p:cNvPr>
          <p:cNvPicPr>
            <a:picLocks noChangeAspect="1"/>
          </p:cNvPicPr>
          <p:nvPr/>
        </p:nvPicPr>
        <p:blipFill>
          <a:blip r:embed="rId2"/>
          <a:stretch>
            <a:fillRect/>
          </a:stretch>
        </p:blipFill>
        <p:spPr>
          <a:xfrm>
            <a:off x="9934413" y="5481911"/>
            <a:ext cx="1788629" cy="1010964"/>
          </a:xfrm>
          <a:prstGeom prst="rect">
            <a:avLst/>
          </a:prstGeom>
        </p:spPr>
      </p:pic>
      <p:sp>
        <p:nvSpPr>
          <p:cNvPr id="3" name="TextBox 2">
            <a:extLst>
              <a:ext uri="{FF2B5EF4-FFF2-40B4-BE49-F238E27FC236}">
                <a16:creationId xmlns:a16="http://schemas.microsoft.com/office/drawing/2014/main" id="{E9147A16-277B-F164-6B5E-6D68CB4B923C}"/>
              </a:ext>
            </a:extLst>
          </p:cNvPr>
          <p:cNvSpPr txBox="1"/>
          <p:nvPr/>
        </p:nvSpPr>
        <p:spPr>
          <a:xfrm>
            <a:off x="867905" y="2378991"/>
            <a:ext cx="6307811" cy="1938992"/>
          </a:xfrm>
          <a:prstGeom prst="rect">
            <a:avLst/>
          </a:prstGeom>
          <a:noFill/>
        </p:spPr>
        <p:txBody>
          <a:bodyPr wrap="square" rtlCol="0">
            <a:spAutoFit/>
          </a:bodyPr>
          <a:lstStyle/>
          <a:p>
            <a:r>
              <a:rPr lang="en-US" sz="6000" dirty="0">
                <a:solidFill>
                  <a:schemeClr val="bg1"/>
                </a:solidFill>
              </a:rPr>
              <a:t>This concludes this presentation </a:t>
            </a:r>
          </a:p>
        </p:txBody>
      </p:sp>
    </p:spTree>
    <p:extLst>
      <p:ext uri="{BB962C8B-B14F-4D97-AF65-F5344CB8AC3E}">
        <p14:creationId xmlns:p14="http://schemas.microsoft.com/office/powerpoint/2010/main" val="1084767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1524000" y="0"/>
            <a:ext cx="9144000" cy="6858000"/>
            <a:chOff x="0" y="0"/>
            <a:chExt cx="5760" cy="4320"/>
          </a:xfrm>
        </p:grpSpPr>
        <p:sp>
          <p:nvSpPr>
            <p:cNvPr id="3075" name="AutoShape 3"/>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076" name="Line 4"/>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077" name="Line 5"/>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078" name="Oval 6"/>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079" name="Oval 7"/>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30500">
                  <a:solidFill>
                    <a:srgbClr val="000000"/>
                  </a:solidFill>
                  <a:latin typeface="Tahoma" pitchFamily="34" charset="0"/>
                  <a:cs typeface="Tahoma" pitchFamily="34" charset="0"/>
                </a:rPr>
                <a:t>1</a:t>
              </a:r>
            </a:p>
          </p:txBody>
        </p:sp>
      </p:grpSp>
      <p:grpSp>
        <p:nvGrpSpPr>
          <p:cNvPr id="3080" name="Group 8"/>
          <p:cNvGrpSpPr>
            <a:grpSpLocks/>
          </p:cNvGrpSpPr>
          <p:nvPr/>
        </p:nvGrpSpPr>
        <p:grpSpPr bwMode="auto">
          <a:xfrm>
            <a:off x="1524000" y="0"/>
            <a:ext cx="9144000" cy="6858000"/>
            <a:chOff x="0" y="0"/>
            <a:chExt cx="5760" cy="4320"/>
          </a:xfrm>
        </p:grpSpPr>
        <p:sp>
          <p:nvSpPr>
            <p:cNvPr id="3081" name="AutoShape 9"/>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082" name="Line 10"/>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083" name="Line 11"/>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084" name="Oval 12"/>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085" name="Oval 13"/>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30500">
                  <a:solidFill>
                    <a:srgbClr val="000000"/>
                  </a:solidFill>
                  <a:latin typeface="Tahoma" pitchFamily="34" charset="0"/>
                  <a:cs typeface="Tahoma" pitchFamily="34" charset="0"/>
                </a:rPr>
                <a:t>1</a:t>
              </a:r>
            </a:p>
          </p:txBody>
        </p:sp>
      </p:grpSp>
      <p:grpSp>
        <p:nvGrpSpPr>
          <p:cNvPr id="3086" name="Group 14"/>
          <p:cNvGrpSpPr>
            <a:grpSpLocks/>
          </p:cNvGrpSpPr>
          <p:nvPr/>
        </p:nvGrpSpPr>
        <p:grpSpPr bwMode="auto">
          <a:xfrm>
            <a:off x="1524000" y="0"/>
            <a:ext cx="9144000" cy="6858000"/>
            <a:chOff x="0" y="0"/>
            <a:chExt cx="5760" cy="4320"/>
          </a:xfrm>
        </p:grpSpPr>
        <p:sp>
          <p:nvSpPr>
            <p:cNvPr id="3087" name="AutoShape 15"/>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088" name="Line 16"/>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089" name="Line 17"/>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090" name="Oval 18"/>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091" name="Oval 19"/>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30500">
                  <a:solidFill>
                    <a:srgbClr val="000000"/>
                  </a:solidFill>
                  <a:latin typeface="Tahoma" pitchFamily="34" charset="0"/>
                  <a:cs typeface="Tahoma" pitchFamily="34" charset="0"/>
                </a:rPr>
                <a:t>2</a:t>
              </a:r>
            </a:p>
          </p:txBody>
        </p:sp>
      </p:grpSp>
      <p:grpSp>
        <p:nvGrpSpPr>
          <p:cNvPr id="3092" name="Group 20"/>
          <p:cNvGrpSpPr>
            <a:grpSpLocks/>
          </p:cNvGrpSpPr>
          <p:nvPr/>
        </p:nvGrpSpPr>
        <p:grpSpPr bwMode="auto">
          <a:xfrm>
            <a:off x="1524000" y="0"/>
            <a:ext cx="9144000" cy="6858000"/>
            <a:chOff x="0" y="0"/>
            <a:chExt cx="5760" cy="4320"/>
          </a:xfrm>
        </p:grpSpPr>
        <p:sp>
          <p:nvSpPr>
            <p:cNvPr id="3093" name="AutoShape 21"/>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094" name="Line 22"/>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095" name="Line 23"/>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096" name="Oval 24"/>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097" name="Oval 25"/>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30500">
                  <a:solidFill>
                    <a:srgbClr val="000000"/>
                  </a:solidFill>
                  <a:latin typeface="Tahoma" pitchFamily="34" charset="0"/>
                  <a:cs typeface="Tahoma" pitchFamily="34" charset="0"/>
                </a:rPr>
                <a:t>2</a:t>
              </a:r>
            </a:p>
          </p:txBody>
        </p:sp>
      </p:grpSp>
      <p:grpSp>
        <p:nvGrpSpPr>
          <p:cNvPr id="3098" name="Group 26"/>
          <p:cNvGrpSpPr>
            <a:grpSpLocks/>
          </p:cNvGrpSpPr>
          <p:nvPr/>
        </p:nvGrpSpPr>
        <p:grpSpPr bwMode="auto">
          <a:xfrm>
            <a:off x="1524000" y="0"/>
            <a:ext cx="9144000" cy="6858000"/>
            <a:chOff x="0" y="0"/>
            <a:chExt cx="5760" cy="4320"/>
          </a:xfrm>
        </p:grpSpPr>
        <p:sp>
          <p:nvSpPr>
            <p:cNvPr id="3099" name="AutoShape 27"/>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100" name="Line 28"/>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101" name="Line 29"/>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102" name="Oval 30"/>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103" name="Oval 31"/>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30500">
                  <a:solidFill>
                    <a:srgbClr val="000000"/>
                  </a:solidFill>
                  <a:latin typeface="Tahoma" pitchFamily="34" charset="0"/>
                  <a:cs typeface="Tahoma" pitchFamily="34" charset="0"/>
                </a:rPr>
                <a:t>3</a:t>
              </a:r>
            </a:p>
          </p:txBody>
        </p:sp>
      </p:grpSp>
      <p:grpSp>
        <p:nvGrpSpPr>
          <p:cNvPr id="3104" name="Group 32"/>
          <p:cNvGrpSpPr>
            <a:grpSpLocks/>
          </p:cNvGrpSpPr>
          <p:nvPr/>
        </p:nvGrpSpPr>
        <p:grpSpPr bwMode="auto">
          <a:xfrm>
            <a:off x="1524000" y="0"/>
            <a:ext cx="9144000" cy="6858000"/>
            <a:chOff x="0" y="0"/>
            <a:chExt cx="5760" cy="4320"/>
          </a:xfrm>
        </p:grpSpPr>
        <p:sp>
          <p:nvSpPr>
            <p:cNvPr id="3105" name="AutoShape 33"/>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106" name="Line 34"/>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107" name="Line 35"/>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108" name="Oval 36"/>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109" name="Oval 37"/>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30500">
                  <a:solidFill>
                    <a:srgbClr val="000000"/>
                  </a:solidFill>
                  <a:latin typeface="Tahoma" pitchFamily="34" charset="0"/>
                  <a:cs typeface="Tahoma" pitchFamily="34" charset="0"/>
                </a:rPr>
                <a:t>3</a:t>
              </a:r>
            </a:p>
          </p:txBody>
        </p:sp>
      </p:grpSp>
      <p:grpSp>
        <p:nvGrpSpPr>
          <p:cNvPr id="3110" name="Group 38"/>
          <p:cNvGrpSpPr>
            <a:grpSpLocks/>
          </p:cNvGrpSpPr>
          <p:nvPr/>
        </p:nvGrpSpPr>
        <p:grpSpPr bwMode="auto">
          <a:xfrm>
            <a:off x="1524000" y="0"/>
            <a:ext cx="9144000" cy="6858000"/>
            <a:chOff x="0" y="0"/>
            <a:chExt cx="5760" cy="4320"/>
          </a:xfrm>
        </p:grpSpPr>
        <p:sp>
          <p:nvSpPr>
            <p:cNvPr id="3111" name="AutoShape 39"/>
            <p:cNvSpPr>
              <a:spLocks noChangeArrowheads="1"/>
            </p:cNvSpPr>
            <p:nvPr/>
          </p:nvSpPr>
          <p:spPr bwMode="auto">
            <a:xfrm>
              <a:off x="0" y="0"/>
              <a:ext cx="5760" cy="4320"/>
            </a:xfrm>
            <a:prstGeom prst="roundRect">
              <a:avLst>
                <a:gd name="adj" fmla="val 16667"/>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112" name="Line 40"/>
            <p:cNvSpPr>
              <a:spLocks noChangeShapeType="1"/>
            </p:cNvSpPr>
            <p:nvPr/>
          </p:nvSpPr>
          <p:spPr bwMode="auto">
            <a:xfrm>
              <a:off x="2880" y="0"/>
              <a:ext cx="0" cy="432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113" name="Line 41"/>
            <p:cNvSpPr>
              <a:spLocks noChangeShapeType="1"/>
            </p:cNvSpPr>
            <p:nvPr/>
          </p:nvSpPr>
          <p:spPr bwMode="auto">
            <a:xfrm flipH="1">
              <a:off x="0" y="2160"/>
              <a:ext cx="5760" cy="0"/>
            </a:xfrm>
            <a:prstGeom prst="line">
              <a:avLst/>
            </a:prstGeom>
            <a:noFill/>
            <a:ln w="1270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114" name="Oval 42"/>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115" name="Oval 43"/>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30500">
                  <a:solidFill>
                    <a:srgbClr val="000000"/>
                  </a:solidFill>
                  <a:latin typeface="Tahoma" pitchFamily="34" charset="0"/>
                  <a:cs typeface="Tahoma" pitchFamily="34" charset="0"/>
                </a:rPr>
                <a:t>4</a:t>
              </a:r>
            </a:p>
          </p:txBody>
        </p:sp>
      </p:grpSp>
      <p:grpSp>
        <p:nvGrpSpPr>
          <p:cNvPr id="3116" name="Group 44"/>
          <p:cNvGrpSpPr>
            <a:grpSpLocks/>
          </p:cNvGrpSpPr>
          <p:nvPr/>
        </p:nvGrpSpPr>
        <p:grpSpPr bwMode="auto">
          <a:xfrm>
            <a:off x="1524000" y="0"/>
            <a:ext cx="9144000" cy="6858000"/>
            <a:chOff x="0" y="0"/>
            <a:chExt cx="5760" cy="4320"/>
          </a:xfrm>
        </p:grpSpPr>
        <p:sp>
          <p:nvSpPr>
            <p:cNvPr id="3117" name="AutoShape 45"/>
            <p:cNvSpPr>
              <a:spLocks noChangeArrowheads="1"/>
            </p:cNvSpPr>
            <p:nvPr/>
          </p:nvSpPr>
          <p:spPr bwMode="auto">
            <a:xfrm>
              <a:off x="0" y="0"/>
              <a:ext cx="5760" cy="4320"/>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118" name="Line 46"/>
            <p:cNvSpPr>
              <a:spLocks noChangeShapeType="1"/>
            </p:cNvSpPr>
            <p:nvPr/>
          </p:nvSpPr>
          <p:spPr bwMode="auto">
            <a:xfrm>
              <a:off x="2880" y="0"/>
              <a:ext cx="0" cy="432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119" name="Line 47"/>
            <p:cNvSpPr>
              <a:spLocks noChangeShapeType="1"/>
            </p:cNvSpPr>
            <p:nvPr/>
          </p:nvSpPr>
          <p:spPr bwMode="auto">
            <a:xfrm flipH="1">
              <a:off x="0" y="2160"/>
              <a:ext cx="5760" cy="0"/>
            </a:xfrm>
            <a:prstGeom prst="line">
              <a:avLst/>
            </a:prstGeom>
            <a:noFill/>
            <a:ln w="1270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120" name="Oval 48"/>
            <p:cNvSpPr>
              <a:spLocks noChangeArrowheads="1"/>
            </p:cNvSpPr>
            <p:nvPr/>
          </p:nvSpPr>
          <p:spPr bwMode="auto">
            <a:xfrm>
              <a:off x="1008" y="289"/>
              <a:ext cx="3743" cy="3743"/>
            </a:xfrm>
            <a:prstGeom prst="ellipse">
              <a:avLst/>
            </a:prstGeom>
            <a:noFill/>
            <a:ln w="3810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121" name="Oval 49"/>
            <p:cNvSpPr>
              <a:spLocks noChangeArrowheads="1"/>
            </p:cNvSpPr>
            <p:nvPr/>
          </p:nvSpPr>
          <p:spPr bwMode="auto">
            <a:xfrm>
              <a:off x="1440" y="720"/>
              <a:ext cx="2879" cy="2879"/>
            </a:xfrm>
            <a:prstGeom prst="ellipse">
              <a:avLst/>
            </a:prstGeom>
            <a:noFill/>
            <a:ln w="3175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ltLang="en-US" sz="30500">
                  <a:solidFill>
                    <a:srgbClr val="000000"/>
                  </a:solidFill>
                  <a:latin typeface="Tahoma" pitchFamily="34" charset="0"/>
                  <a:cs typeface="Tahoma" pitchFamily="34" charset="0"/>
                </a:rPr>
                <a:t>4</a:t>
              </a:r>
            </a:p>
          </p:txBody>
        </p:sp>
      </p:grpSp>
      <p:sp>
        <p:nvSpPr>
          <p:cNvPr id="3122" name="Line 50"/>
          <p:cNvSpPr>
            <a:spLocks noChangeShapeType="1"/>
          </p:cNvSpPr>
          <p:nvPr/>
        </p:nvSpPr>
        <p:spPr bwMode="auto">
          <a:xfrm>
            <a:off x="49530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123" name="Line 51"/>
          <p:cNvSpPr>
            <a:spLocks noChangeShapeType="1"/>
          </p:cNvSpPr>
          <p:nvPr/>
        </p:nvSpPr>
        <p:spPr bwMode="auto">
          <a:xfrm>
            <a:off x="73152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124" name="Line 52"/>
          <p:cNvSpPr>
            <a:spLocks noChangeShapeType="1"/>
          </p:cNvSpPr>
          <p:nvPr/>
        </p:nvSpPr>
        <p:spPr bwMode="auto">
          <a:xfrm>
            <a:off x="22860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125" name="Line 53"/>
          <p:cNvSpPr>
            <a:spLocks noChangeShapeType="1"/>
          </p:cNvSpPr>
          <p:nvPr/>
        </p:nvSpPr>
        <p:spPr bwMode="auto">
          <a:xfrm>
            <a:off x="10210800"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3126" name="Line 54"/>
          <p:cNvSpPr>
            <a:spLocks noChangeShapeType="1"/>
          </p:cNvSpPr>
          <p:nvPr/>
        </p:nvSpPr>
        <p:spPr bwMode="auto">
          <a:xfrm>
            <a:off x="3449638" y="-457200"/>
            <a:ext cx="0" cy="7315200"/>
          </a:xfrm>
          <a:prstGeom prst="line">
            <a:avLst/>
          </a:prstGeom>
          <a:noFill/>
          <a:ln w="9525">
            <a:solidFill>
              <a:srgbClr val="B2B2B2"/>
            </a:solidFill>
            <a:round/>
            <a:headEnd type="oval"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pic>
        <p:nvPicPr>
          <p:cNvPr id="3130" name="TV T298.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5943600" y="68580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3130"/>
                                        </p:tgtEl>
                                      </p:cBhvr>
                                    </p:cmd>
                                  </p:childTnLst>
                                </p:cTn>
                              </p:par>
                              <p:par>
                                <p:cTn id="7" presetID="35" presetClass="path" presetSubtype="0" accel="50000" decel="50000" fill="hold" grpId="0" nodeType="withEffect">
                                  <p:stCondLst>
                                    <p:cond delay="0"/>
                                  </p:stCondLst>
                                  <p:childTnLst>
                                    <p:animMotion origin="layout" path="M 5.55112E-17 5.82524E-7 L -0.20833 5.82524E-7 " pathEditMode="relative" rAng="0" ptsTypes="AA">
                                      <p:cBhvr>
                                        <p:cTn id="8" dur="6000" fill="hold"/>
                                        <p:tgtEl>
                                          <p:spTgt spid="3122"/>
                                        </p:tgtEl>
                                        <p:attrNameLst>
                                          <p:attrName>ppt_x</p:attrName>
                                          <p:attrName>ppt_y</p:attrName>
                                        </p:attrNameLst>
                                      </p:cBhvr>
                                      <p:rCtr x="-10417" y="0"/>
                                    </p:animMotion>
                                  </p:childTnLst>
                                </p:cTn>
                              </p:par>
                              <p:par>
                                <p:cTn id="9" presetID="63" presetClass="path" presetSubtype="0" accel="50000" decel="50000" fill="hold" grpId="1" nodeType="withEffect">
                                  <p:stCondLst>
                                    <p:cond delay="6000"/>
                                  </p:stCondLst>
                                  <p:childTnLst>
                                    <p:animMotion origin="layout" path="M -0.20833 3.33333E-6 L -0.04167 3.33333E-6 " pathEditMode="relative" rAng="0" ptsTypes="AA">
                                      <p:cBhvr>
                                        <p:cTn id="10" dur="700" fill="hold"/>
                                        <p:tgtEl>
                                          <p:spTgt spid="3122"/>
                                        </p:tgtEl>
                                        <p:attrNameLst>
                                          <p:attrName>ppt_x</p:attrName>
                                          <p:attrName>ppt_y</p:attrName>
                                        </p:attrNameLst>
                                      </p:cBhvr>
                                      <p:rCtr x="8333" y="0"/>
                                    </p:animMotion>
                                  </p:childTnLst>
                                </p:cTn>
                              </p:par>
                              <p:par>
                                <p:cTn id="11" presetID="35" presetClass="path" presetSubtype="0" accel="50000" decel="50000" fill="hold" grpId="0" nodeType="withEffect">
                                  <p:stCondLst>
                                    <p:cond delay="0"/>
                                  </p:stCondLst>
                                  <p:childTnLst>
                                    <p:animMotion origin="layout" path="M 0.025 5.82524E-7 L 0.13334 5.82524E-7 " pathEditMode="relative" rAng="0" ptsTypes="AA">
                                      <p:cBhvr>
                                        <p:cTn id="12" dur="4900" fill="hold"/>
                                        <p:tgtEl>
                                          <p:spTgt spid="3123"/>
                                        </p:tgtEl>
                                        <p:attrNameLst>
                                          <p:attrName>ppt_x</p:attrName>
                                          <p:attrName>ppt_y</p:attrName>
                                        </p:attrNameLst>
                                      </p:cBhvr>
                                      <p:rCtr x="5417" y="0"/>
                                    </p:animMotion>
                                  </p:childTnLst>
                                </p:cTn>
                              </p:par>
                              <p:par>
                                <p:cTn id="13" presetID="63" presetClass="path" presetSubtype="0" accel="50000" decel="50000" fill="hold" grpId="1" nodeType="withEffect">
                                  <p:stCondLst>
                                    <p:cond delay="4900"/>
                                  </p:stCondLst>
                                  <p:childTnLst>
                                    <p:animMotion origin="layout" path="M 0.13334 5.82524E-7 L -0.35833 5.82524E-7 " pathEditMode="relative" rAng="0" ptsTypes="AA">
                                      <p:cBhvr>
                                        <p:cTn id="14" dur="1800" fill="hold"/>
                                        <p:tgtEl>
                                          <p:spTgt spid="3123"/>
                                        </p:tgtEl>
                                        <p:attrNameLst>
                                          <p:attrName>ppt_x</p:attrName>
                                          <p:attrName>ppt_y</p:attrName>
                                        </p:attrNameLst>
                                      </p:cBhvr>
                                      <p:rCtr x="-24583" y="0"/>
                                    </p:animMotion>
                                  </p:childTnLst>
                                </p:cTn>
                              </p:par>
                              <p:par>
                                <p:cTn id="15" presetID="35" presetClass="path" presetSubtype="0" accel="50000" decel="50000" fill="hold" grpId="0" nodeType="withEffect">
                                  <p:stCondLst>
                                    <p:cond delay="0"/>
                                  </p:stCondLst>
                                  <p:childTnLst>
                                    <p:animMotion origin="layout" path="M -3.33333E-6 3.33333E-6 L -0.04166 3.33333E-6 " pathEditMode="relative" rAng="0" ptsTypes="AA">
                                      <p:cBhvr>
                                        <p:cTn id="16" dur="1000" fill="hold"/>
                                        <p:tgtEl>
                                          <p:spTgt spid="3124"/>
                                        </p:tgtEl>
                                        <p:attrNameLst>
                                          <p:attrName>ppt_x</p:attrName>
                                          <p:attrName>ppt_y</p:attrName>
                                        </p:attrNameLst>
                                      </p:cBhvr>
                                      <p:rCtr x="-2083" y="0"/>
                                    </p:animMotion>
                                  </p:childTnLst>
                                </p:cTn>
                              </p:par>
                              <p:par>
                                <p:cTn id="17" presetID="63" presetClass="path" presetSubtype="0" accel="50000" decel="50000" fill="hold" grpId="1" nodeType="withEffect">
                                  <p:stCondLst>
                                    <p:cond delay="1000"/>
                                  </p:stCondLst>
                                  <p:childTnLst>
                                    <p:animMotion origin="layout" path="M -0.04166 3.33333E-6 L 0.73334 3.33333E-6 " pathEditMode="relative" rAng="0" ptsTypes="AA">
                                      <p:cBhvr>
                                        <p:cTn id="18" dur="5700" fill="hold"/>
                                        <p:tgtEl>
                                          <p:spTgt spid="3124"/>
                                        </p:tgtEl>
                                        <p:attrNameLst>
                                          <p:attrName>ppt_x</p:attrName>
                                          <p:attrName>ppt_y</p:attrName>
                                        </p:attrNameLst>
                                      </p:cBhvr>
                                      <p:rCtr x="38750" y="0"/>
                                    </p:animMotion>
                                  </p:childTnLst>
                                </p:cTn>
                              </p:par>
                              <p:par>
                                <p:cTn id="19" presetID="35" presetClass="path" presetSubtype="0" accel="50000" decel="50000" fill="hold" grpId="0" nodeType="withEffect">
                                  <p:stCondLst>
                                    <p:cond delay="0"/>
                                  </p:stCondLst>
                                  <p:childTnLst>
                                    <p:animMotion origin="layout" path="M 0.0 3.33333E-6 L -0.53333 3.33333E-6 " pathEditMode="relative" rAng="0" ptsTypes="AA">
                                      <p:cBhvr>
                                        <p:cTn id="20" dur="3600" fill="hold"/>
                                        <p:tgtEl>
                                          <p:spTgt spid="3125"/>
                                        </p:tgtEl>
                                        <p:attrNameLst>
                                          <p:attrName>ppt_x</p:attrName>
                                          <p:attrName>ppt_y</p:attrName>
                                        </p:attrNameLst>
                                      </p:cBhvr>
                                      <p:rCtr x="-26667" y="0"/>
                                    </p:animMotion>
                                  </p:childTnLst>
                                </p:cTn>
                              </p:par>
                              <p:par>
                                <p:cTn id="21" presetID="63" presetClass="path" presetSubtype="0" accel="50000" decel="50000" fill="hold" grpId="1" nodeType="withEffect">
                                  <p:stCondLst>
                                    <p:cond delay="3600"/>
                                  </p:stCondLst>
                                  <p:childTnLst>
                                    <p:animMotion origin="layout" path="M -0.53333 3.33333E-6 L -0.20833 3.33333E-6 " pathEditMode="relative" rAng="0" ptsTypes="AA">
                                      <p:cBhvr>
                                        <p:cTn id="22" dur="3100" fill="hold"/>
                                        <p:tgtEl>
                                          <p:spTgt spid="3125"/>
                                        </p:tgtEl>
                                        <p:attrNameLst>
                                          <p:attrName>ppt_x</p:attrName>
                                          <p:attrName>ppt_y</p:attrName>
                                        </p:attrNameLst>
                                      </p:cBhvr>
                                      <p:rCtr x="16250" y="0"/>
                                    </p:animMotion>
                                  </p:childTnLst>
                                </p:cTn>
                              </p:par>
                              <p:par>
                                <p:cTn id="23" presetID="35" presetClass="path" presetSubtype="0" accel="50000" decel="50000" fill="hold" grpId="0" nodeType="withEffect">
                                  <p:stCondLst>
                                    <p:cond delay="0"/>
                                  </p:stCondLst>
                                  <p:childTnLst>
                                    <p:animMotion origin="layout" path="M -2.77778E-7 3.33333E-6 L 0.66441 3.33333E-6 " pathEditMode="relative" rAng="0" ptsTypes="AA">
                                      <p:cBhvr>
                                        <p:cTn id="24" dur="2500" fill="hold"/>
                                        <p:tgtEl>
                                          <p:spTgt spid="3126"/>
                                        </p:tgtEl>
                                        <p:attrNameLst>
                                          <p:attrName>ppt_x</p:attrName>
                                          <p:attrName>ppt_y</p:attrName>
                                        </p:attrNameLst>
                                      </p:cBhvr>
                                      <p:rCtr x="33212" y="0"/>
                                    </p:animMotion>
                                  </p:childTnLst>
                                </p:cTn>
                              </p:par>
                              <p:par>
                                <p:cTn id="25" presetID="63" presetClass="path" presetSubtype="0" accel="50000" decel="50000" fill="hold" grpId="1" nodeType="withEffect">
                                  <p:stCondLst>
                                    <p:cond delay="2500"/>
                                  </p:stCondLst>
                                  <p:childTnLst>
                                    <p:animMotion origin="layout" path="M 0.66441 3.33333E-6 L 0.44774 3.33333E-6 " pathEditMode="relative" rAng="0" ptsTypes="AA">
                                      <p:cBhvr>
                                        <p:cTn id="26" dur="4200" fill="hold"/>
                                        <p:tgtEl>
                                          <p:spTgt spid="3126"/>
                                        </p:tgtEl>
                                        <p:attrNameLst>
                                          <p:attrName>ppt_x</p:attrName>
                                          <p:attrName>ppt_y</p:attrName>
                                        </p:attrNameLst>
                                      </p:cBhvr>
                                      <p:rCtr x="-10833" y="0"/>
                                    </p:animMotion>
                                  </p:childTnLst>
                                </p:cTn>
                              </p:par>
                              <p:par>
                                <p:cTn id="27" presetID="21" presetClass="exit" presetSubtype="1" fill="hold" nodeType="withEffect">
                                  <p:stCondLst>
                                    <p:cond delay="0"/>
                                  </p:stCondLst>
                                  <p:childTnLst>
                                    <p:animEffect transition="out" filter="wheel(1)">
                                      <p:cBhvr>
                                        <p:cTn id="28" dur="1700"/>
                                        <p:tgtEl>
                                          <p:spTgt spid="3116"/>
                                        </p:tgtEl>
                                      </p:cBhvr>
                                    </p:animEffect>
                                    <p:set>
                                      <p:cBhvr>
                                        <p:cTn id="29" dur="1" fill="hold">
                                          <p:stCondLst>
                                            <p:cond delay="1699"/>
                                          </p:stCondLst>
                                        </p:cTn>
                                        <p:tgtEl>
                                          <p:spTgt spid="3116"/>
                                        </p:tgtEl>
                                        <p:attrNameLst>
                                          <p:attrName>style.visibility</p:attrName>
                                        </p:attrNameLst>
                                      </p:cBhvr>
                                      <p:to>
                                        <p:strVal val="hidden"/>
                                      </p:to>
                                    </p:set>
                                  </p:childTnLst>
                                </p:cTn>
                              </p:par>
                              <p:par>
                                <p:cTn id="30" presetID="1" presetClass="exit" presetSubtype="0" fill="hold" nodeType="withEffect">
                                  <p:stCondLst>
                                    <p:cond delay="1700"/>
                                  </p:stCondLst>
                                  <p:childTnLst>
                                    <p:set>
                                      <p:cBhvr>
                                        <p:cTn id="31" dur="1" fill="hold">
                                          <p:stCondLst>
                                            <p:cond delay="0"/>
                                          </p:stCondLst>
                                        </p:cTn>
                                        <p:tgtEl>
                                          <p:spTgt spid="3110"/>
                                        </p:tgtEl>
                                        <p:attrNameLst>
                                          <p:attrName>style.visibility</p:attrName>
                                        </p:attrNameLst>
                                      </p:cBhvr>
                                      <p:to>
                                        <p:strVal val="hidden"/>
                                      </p:to>
                                    </p:set>
                                  </p:childTnLst>
                                </p:cTn>
                              </p:par>
                              <p:par>
                                <p:cTn id="32" presetID="21" presetClass="exit" presetSubtype="1" fill="hold" nodeType="withEffect">
                                  <p:stCondLst>
                                    <p:cond delay="1700"/>
                                  </p:stCondLst>
                                  <p:childTnLst>
                                    <p:animEffect transition="out" filter="wheel(1)">
                                      <p:cBhvr>
                                        <p:cTn id="33" dur="1800"/>
                                        <p:tgtEl>
                                          <p:spTgt spid="3104"/>
                                        </p:tgtEl>
                                      </p:cBhvr>
                                    </p:animEffect>
                                    <p:set>
                                      <p:cBhvr>
                                        <p:cTn id="34" dur="1" fill="hold">
                                          <p:stCondLst>
                                            <p:cond delay="1799"/>
                                          </p:stCondLst>
                                        </p:cTn>
                                        <p:tgtEl>
                                          <p:spTgt spid="3104"/>
                                        </p:tgtEl>
                                        <p:attrNameLst>
                                          <p:attrName>style.visibility</p:attrName>
                                        </p:attrNameLst>
                                      </p:cBhvr>
                                      <p:to>
                                        <p:strVal val="hidden"/>
                                      </p:to>
                                    </p:set>
                                  </p:childTnLst>
                                </p:cTn>
                              </p:par>
                              <p:par>
                                <p:cTn id="35" presetID="1" presetClass="exit" presetSubtype="0" fill="hold" nodeType="withEffect">
                                  <p:stCondLst>
                                    <p:cond delay="3500"/>
                                  </p:stCondLst>
                                  <p:childTnLst>
                                    <p:set>
                                      <p:cBhvr>
                                        <p:cTn id="36" dur="1" fill="hold">
                                          <p:stCondLst>
                                            <p:cond delay="0"/>
                                          </p:stCondLst>
                                        </p:cTn>
                                        <p:tgtEl>
                                          <p:spTgt spid="3098"/>
                                        </p:tgtEl>
                                        <p:attrNameLst>
                                          <p:attrName>style.visibility</p:attrName>
                                        </p:attrNameLst>
                                      </p:cBhvr>
                                      <p:to>
                                        <p:strVal val="hidden"/>
                                      </p:to>
                                    </p:set>
                                  </p:childTnLst>
                                </p:cTn>
                              </p:par>
                              <p:par>
                                <p:cTn id="37" presetID="21" presetClass="exit" presetSubtype="1" fill="hold" nodeType="withEffect">
                                  <p:stCondLst>
                                    <p:cond delay="3500"/>
                                  </p:stCondLst>
                                  <p:childTnLst>
                                    <p:animEffect transition="out" filter="wheel(1)">
                                      <p:cBhvr>
                                        <p:cTn id="38" dur="1800"/>
                                        <p:tgtEl>
                                          <p:spTgt spid="3092"/>
                                        </p:tgtEl>
                                      </p:cBhvr>
                                    </p:animEffect>
                                    <p:set>
                                      <p:cBhvr>
                                        <p:cTn id="39" dur="1" fill="hold">
                                          <p:stCondLst>
                                            <p:cond delay="1799"/>
                                          </p:stCondLst>
                                        </p:cTn>
                                        <p:tgtEl>
                                          <p:spTgt spid="3092"/>
                                        </p:tgtEl>
                                        <p:attrNameLst>
                                          <p:attrName>style.visibility</p:attrName>
                                        </p:attrNameLst>
                                      </p:cBhvr>
                                      <p:to>
                                        <p:strVal val="hidden"/>
                                      </p:to>
                                    </p:set>
                                  </p:childTnLst>
                                </p:cTn>
                              </p:par>
                              <p:par>
                                <p:cTn id="40" presetID="1" presetClass="exit" presetSubtype="0" fill="hold" nodeType="withEffect">
                                  <p:stCondLst>
                                    <p:cond delay="5300"/>
                                  </p:stCondLst>
                                  <p:childTnLst>
                                    <p:set>
                                      <p:cBhvr>
                                        <p:cTn id="41" dur="1" fill="hold">
                                          <p:stCondLst>
                                            <p:cond delay="0"/>
                                          </p:stCondLst>
                                        </p:cTn>
                                        <p:tgtEl>
                                          <p:spTgt spid="3086"/>
                                        </p:tgtEl>
                                        <p:attrNameLst>
                                          <p:attrName>style.visibility</p:attrName>
                                        </p:attrNameLst>
                                      </p:cBhvr>
                                      <p:to>
                                        <p:strVal val="hidden"/>
                                      </p:to>
                                    </p:set>
                                  </p:childTnLst>
                                </p:cTn>
                              </p:par>
                              <p:par>
                                <p:cTn id="42" presetID="21" presetClass="exit" presetSubtype="1" fill="hold" nodeType="withEffect">
                                  <p:stCondLst>
                                    <p:cond delay="5300"/>
                                  </p:stCondLst>
                                  <p:childTnLst>
                                    <p:animEffect transition="out" filter="wheel(1)">
                                      <p:cBhvr>
                                        <p:cTn id="43" dur="1400"/>
                                        <p:tgtEl>
                                          <p:spTgt spid="3080"/>
                                        </p:tgtEl>
                                      </p:cBhvr>
                                    </p:animEffect>
                                    <p:set>
                                      <p:cBhvr>
                                        <p:cTn id="44" dur="1" fill="hold">
                                          <p:stCondLst>
                                            <p:cond delay="1399"/>
                                          </p:stCondLst>
                                        </p:cTn>
                                        <p:tgtEl>
                                          <p:spTgt spid="30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numSld="2">
                <p:cTn id="45" fill="hold" display="0">
                  <p:stCondLst>
                    <p:cond delay="indefinite"/>
                  </p:stCondLst>
                  <p:endCondLst>
                    <p:cond evt="onPrev" delay="0">
                      <p:tgtEl>
                        <p:sldTgt/>
                      </p:tgtEl>
                    </p:cond>
                    <p:cond evt="onStopAudio" delay="0">
                      <p:tgtEl>
                        <p:sldTgt/>
                      </p:tgtEl>
                    </p:cond>
                  </p:endCondLst>
                </p:cTn>
                <p:tgtEl>
                  <p:spTgt spid="3130"/>
                </p:tgtEl>
              </p:cMediaNode>
            </p:audio>
          </p:childTnLst>
        </p:cTn>
      </p:par>
    </p:tnLst>
    <p:bldLst>
      <p:bldP spid="3122" grpId="0" animBg="1"/>
      <p:bldP spid="3122" grpId="1" animBg="1"/>
      <p:bldP spid="3123" grpId="0" animBg="1"/>
      <p:bldP spid="3123" grpId="1" animBg="1"/>
      <p:bldP spid="3124" grpId="0" animBg="1"/>
      <p:bldP spid="3124" grpId="1" animBg="1"/>
      <p:bldP spid="3125" grpId="0" animBg="1"/>
      <p:bldP spid="3125" grpId="1" animBg="1"/>
      <p:bldP spid="3126" grpId="0" animBg="1"/>
      <p:bldP spid="312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5" name="AutoShape 11"/>
          <p:cNvSpPr>
            <a:spLocks noChangeArrowheads="1"/>
          </p:cNvSpPr>
          <p:nvPr/>
        </p:nvSpPr>
        <p:spPr bwMode="auto">
          <a:xfrm>
            <a:off x="1524001" y="0"/>
            <a:ext cx="4391025" cy="6858000"/>
          </a:xfrm>
          <a:prstGeom prst="parallelogram">
            <a:avLst>
              <a:gd name="adj" fmla="val 25000"/>
            </a:avLst>
          </a:prstGeom>
          <a:gradFill rotWithShape="1">
            <a:gsLst>
              <a:gs pos="0">
                <a:schemeClr val="accent1">
                  <a:gamma/>
                  <a:shade val="46275"/>
                  <a:invGamma/>
                  <a:alpha val="0"/>
                </a:schemeClr>
              </a:gs>
              <a:gs pos="50000">
                <a:schemeClr val="accent1">
                  <a:alpha val="80000"/>
                </a:schemeClr>
              </a:gs>
              <a:gs pos="100000">
                <a:schemeClr val="accent1">
                  <a:gamma/>
                  <a:shade val="46275"/>
                  <a:invGamma/>
                  <a:alpha val="0"/>
                </a:schemeClr>
              </a:gs>
            </a:gsLst>
            <a:lin ang="5400000" scaled="1"/>
          </a:gradFill>
          <a:ln>
            <a:noFill/>
          </a:ln>
          <a:effectLst/>
          <a:extLst>
            <a:ext uri="{91240B29-F687-4F45-9708-019B960494DF}">
              <a14:hiddenLine xmlns:a14="http://schemas.microsoft.com/office/drawing/2010/main" w="38100" cmpd="dbl">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sz="6000" b="1" i="1">
              <a:solidFill>
                <a:srgbClr val="000066"/>
              </a:solidFill>
              <a:latin typeface="Tahoma" pitchFamily="34" charset="0"/>
            </a:endParaRPr>
          </a:p>
        </p:txBody>
      </p:sp>
      <p:sp>
        <p:nvSpPr>
          <p:cNvPr id="6156" name="AutoShape 12"/>
          <p:cNvSpPr>
            <a:spLocks noChangeArrowheads="1"/>
          </p:cNvSpPr>
          <p:nvPr/>
        </p:nvSpPr>
        <p:spPr bwMode="auto">
          <a:xfrm>
            <a:off x="6276976" y="0"/>
            <a:ext cx="4391025" cy="6858000"/>
          </a:xfrm>
          <a:prstGeom prst="parallelogram">
            <a:avLst>
              <a:gd name="adj" fmla="val 25000"/>
            </a:avLst>
          </a:prstGeom>
          <a:gradFill rotWithShape="1">
            <a:gsLst>
              <a:gs pos="0">
                <a:schemeClr val="accent1">
                  <a:gamma/>
                  <a:shade val="46275"/>
                  <a:invGamma/>
                  <a:alpha val="0"/>
                </a:schemeClr>
              </a:gs>
              <a:gs pos="50000">
                <a:schemeClr val="accent1">
                  <a:alpha val="80000"/>
                </a:schemeClr>
              </a:gs>
              <a:gs pos="100000">
                <a:schemeClr val="accent1">
                  <a:gamma/>
                  <a:shade val="46275"/>
                  <a:invGamma/>
                  <a:alpha val="0"/>
                </a:schemeClr>
              </a:gs>
            </a:gsLst>
            <a:lin ang="5400000" scaled="1"/>
          </a:gradFill>
          <a:ln>
            <a:noFill/>
          </a:ln>
          <a:effectLst/>
          <a:extLst>
            <a:ext uri="{91240B29-F687-4F45-9708-019B960494DF}">
              <a14:hiddenLine xmlns:a14="http://schemas.microsoft.com/office/drawing/2010/main" w="38100" cmpd="dbl">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sz="6600" b="1" i="1">
              <a:solidFill>
                <a:srgbClr val="000066"/>
              </a:solidFill>
              <a:latin typeface="Tahoma" pitchFamily="34" charset="0"/>
            </a:endParaRPr>
          </a:p>
        </p:txBody>
      </p:sp>
      <p:sp>
        <p:nvSpPr>
          <p:cNvPr id="6179" name="Rectangle 35"/>
          <p:cNvSpPr>
            <a:spLocks noChangeArrowheads="1"/>
          </p:cNvSpPr>
          <p:nvPr/>
        </p:nvSpPr>
        <p:spPr bwMode="auto">
          <a:xfrm>
            <a:off x="1493521" y="76200"/>
            <a:ext cx="31994475" cy="1371600"/>
          </a:xfrm>
          <a:prstGeom prst="rect">
            <a:avLst/>
          </a:prstGeom>
          <a:noFill/>
          <a:ln>
            <a:noFill/>
          </a:ln>
          <a:effectLst/>
        </p:spPr>
        <p:txBody>
          <a:bodyPr lIns="0" tIns="0" rIns="0" bIns="0" anchor="ctr"/>
          <a:lstStyle/>
          <a:p>
            <a:pPr algn="ctr" fontAlgn="base">
              <a:spcBef>
                <a:spcPct val="0"/>
              </a:spcBef>
              <a:spcAft>
                <a:spcPct val="0"/>
              </a:spcAft>
            </a:pPr>
            <a:r>
              <a:rPr lang="en-US" altLang="en-US" sz="2800" dirty="0">
                <a:solidFill>
                  <a:srgbClr val="FFFFFF"/>
                </a:solidFill>
                <a:latin typeface="Impact" pitchFamily="34" charset="0"/>
              </a:rPr>
              <a:t>FAMILY FEUD   FAMILY FEUD   FAMILY FEUD   FAMILY FEUD   FAMILY FEUD   FAMILY FEUD   FAMILY FEUD   FAMILY FEUD   FAMILY FEUD   FAMILY FEUD   FAMILY FEUD   FAMILY FEUD   FAMILY FEUD   FAMILY FEUD   FAMILY FEUD   FAMILY FEUD   FAMILY FE</a:t>
            </a:r>
          </a:p>
        </p:txBody>
      </p:sp>
      <p:sp>
        <p:nvSpPr>
          <p:cNvPr id="6180" name="Rectangle 36"/>
          <p:cNvSpPr>
            <a:spLocks noChangeArrowheads="1"/>
          </p:cNvSpPr>
          <p:nvPr/>
        </p:nvSpPr>
        <p:spPr bwMode="auto">
          <a:xfrm>
            <a:off x="-21326475" y="5257800"/>
            <a:ext cx="31994475" cy="1371600"/>
          </a:xfrm>
          <a:prstGeom prst="rect">
            <a:avLst/>
          </a:prstGeom>
          <a:gradFill rotWithShape="1">
            <a:gsLst>
              <a:gs pos="0">
                <a:srgbClr val="EDD15B">
                  <a:gamma/>
                  <a:shade val="46275"/>
                  <a:invGamma/>
                  <a:alpha val="0"/>
                </a:srgbClr>
              </a:gs>
              <a:gs pos="50000">
                <a:schemeClr val="bg1">
                  <a:alpha val="27000"/>
                </a:schemeClr>
              </a:gs>
              <a:gs pos="100000">
                <a:srgbClr val="EDD15B">
                  <a:gamma/>
                  <a:shade val="46275"/>
                  <a:invGamma/>
                  <a:alpha val="0"/>
                </a:srgbClr>
              </a:gs>
            </a:gsLst>
            <a:lin ang="5400000" scaled="1"/>
          </a:gradFill>
          <a:ln>
            <a:noFill/>
          </a:ln>
          <a:effectLst/>
        </p:spPr>
        <p:txBody>
          <a:bodyPr lIns="0" tIns="0" rIns="0" bIns="0" anchor="ctr"/>
          <a:lstStyle/>
          <a:p>
            <a:pPr algn="ctr" fontAlgn="base">
              <a:spcBef>
                <a:spcPct val="0"/>
              </a:spcBef>
              <a:spcAft>
                <a:spcPct val="0"/>
              </a:spcAft>
            </a:pPr>
            <a:r>
              <a:rPr lang="en-US" altLang="en-US" sz="2800" dirty="0">
                <a:solidFill>
                  <a:srgbClr val="FFFFFF"/>
                </a:solidFill>
                <a:latin typeface="Impact" pitchFamily="34" charset="0"/>
              </a:rPr>
              <a:t>FAMILY FEUD   FAMILY FEUD   FAMILY FEUD   FAMILY FEUD   FAMILY FEUD   FAMILY FEUD   FAMILY FEUD   FAMILY FEUD   FAMILY FEUD   FAMILY FEUD   FAMILY FEUD   FAMILY FEUD   FAMILY FEUD   FAMILY FEUD   FAMILY FEUD   FAMILY FEUD   FAMILY FE</a:t>
            </a:r>
          </a:p>
        </p:txBody>
      </p:sp>
      <p:pic>
        <p:nvPicPr>
          <p:cNvPr id="6164" name="Picture 2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95401" y="152401"/>
            <a:ext cx="9508583" cy="64164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2500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6164"/>
                                        </p:tgtEl>
                                        <p:attrNameLst>
                                          <p:attrName>style.visibility</p:attrName>
                                        </p:attrNameLst>
                                      </p:cBhvr>
                                      <p:to>
                                        <p:strVal val="visible"/>
                                      </p:to>
                                    </p:set>
                                    <p:anim calcmode="lin" valueType="num">
                                      <p:cBhvr>
                                        <p:cTn id="7" dur="2000" fill="hold"/>
                                        <p:tgtEl>
                                          <p:spTgt spid="6164"/>
                                        </p:tgtEl>
                                        <p:attrNameLst>
                                          <p:attrName>ppt_w</p:attrName>
                                        </p:attrNameLst>
                                      </p:cBhvr>
                                      <p:tavLst>
                                        <p:tav tm="0">
                                          <p:val>
                                            <p:fltVal val="0"/>
                                          </p:val>
                                        </p:tav>
                                        <p:tav tm="100000">
                                          <p:val>
                                            <p:strVal val="#ppt_w"/>
                                          </p:val>
                                        </p:tav>
                                      </p:tavLst>
                                    </p:anim>
                                    <p:anim calcmode="lin" valueType="num">
                                      <p:cBhvr>
                                        <p:cTn id="8" dur="2000" fill="hold"/>
                                        <p:tgtEl>
                                          <p:spTgt spid="6164"/>
                                        </p:tgtEl>
                                        <p:attrNameLst>
                                          <p:attrName>ppt_h</p:attrName>
                                        </p:attrNameLst>
                                      </p:cBhvr>
                                      <p:tavLst>
                                        <p:tav tm="0">
                                          <p:val>
                                            <p:fltVal val="0"/>
                                          </p:val>
                                        </p:tav>
                                        <p:tav tm="100000">
                                          <p:val>
                                            <p:strVal val="#ppt_h"/>
                                          </p:val>
                                        </p:tav>
                                      </p:tavLst>
                                    </p:anim>
                                    <p:animEffect transition="in" filter="fade">
                                      <p:cBhvr>
                                        <p:cTn id="9" dur="2000"/>
                                        <p:tgtEl>
                                          <p:spTgt spid="6164"/>
                                        </p:tgtEl>
                                      </p:cBhvr>
                                    </p:animEffect>
                                  </p:childTnLst>
                                </p:cTn>
                              </p:par>
                              <p:par>
                                <p:cTn id="10" presetID="22" presetClass="entr" presetSubtype="1" fill="hold" nodeType="withEffect">
                                  <p:stCondLst>
                                    <p:cond delay="3500"/>
                                  </p:stCondLst>
                                  <p:childTnLst>
                                    <p:set>
                                      <p:cBhvr>
                                        <p:cTn id="11" dur="1" fill="hold">
                                          <p:stCondLst>
                                            <p:cond delay="0"/>
                                          </p:stCondLst>
                                        </p:cTn>
                                        <p:tgtEl>
                                          <p:spTgt spid="6155">
                                            <p:bg/>
                                          </p:spTgt>
                                        </p:tgtEl>
                                        <p:attrNameLst>
                                          <p:attrName>style.visibility</p:attrName>
                                        </p:attrNameLst>
                                      </p:cBhvr>
                                      <p:to>
                                        <p:strVal val="visible"/>
                                      </p:to>
                                    </p:set>
                                    <p:animEffect transition="in" filter="wipe(up)">
                                      <p:cBhvr>
                                        <p:cTn id="12" dur="500"/>
                                        <p:tgtEl>
                                          <p:spTgt spid="6155">
                                            <p:bg/>
                                          </p:spTgt>
                                        </p:tgtEl>
                                      </p:cBhvr>
                                    </p:animEffect>
                                  </p:childTnLst>
                                </p:cTn>
                              </p:par>
                              <p:par>
                                <p:cTn id="13" presetID="22" presetClass="entr" presetSubtype="4" fill="hold" nodeType="withEffect">
                                  <p:stCondLst>
                                    <p:cond delay="3500"/>
                                  </p:stCondLst>
                                  <p:iterate type="wd">
                                    <p:tmPct val="10000"/>
                                  </p:iterate>
                                  <p:childTnLst>
                                    <p:set>
                                      <p:cBhvr>
                                        <p:cTn id="14" dur="1" fill="hold">
                                          <p:stCondLst>
                                            <p:cond delay="0"/>
                                          </p:stCondLst>
                                        </p:cTn>
                                        <p:tgtEl>
                                          <p:spTgt spid="6156">
                                            <p:bg/>
                                          </p:spTgt>
                                        </p:tgtEl>
                                        <p:attrNameLst>
                                          <p:attrName>style.visibility</p:attrName>
                                        </p:attrNameLst>
                                      </p:cBhvr>
                                      <p:to>
                                        <p:strVal val="visible"/>
                                      </p:to>
                                    </p:set>
                                    <p:animEffect transition="in" filter="wipe(down)">
                                      <p:cBhvr>
                                        <p:cTn id="15" dur="500"/>
                                        <p:tgtEl>
                                          <p:spTgt spid="6156">
                                            <p:bg/>
                                          </p:spTgt>
                                        </p:tgtEl>
                                      </p:cBhvr>
                                    </p:animEffect>
                                  </p:childTnLst>
                                </p:cTn>
                              </p:par>
                              <p:par>
                                <p:cTn id="16" presetID="22" presetClass="exit" presetSubtype="4" fill="hold" nodeType="withEffect">
                                  <p:stCondLst>
                                    <p:cond delay="8600"/>
                                  </p:stCondLst>
                                  <p:childTnLst>
                                    <p:animEffect transition="out" filter="wipe(down)">
                                      <p:cBhvr>
                                        <p:cTn id="17" dur="500"/>
                                        <p:tgtEl>
                                          <p:spTgt spid="6155">
                                            <p:bg/>
                                          </p:spTgt>
                                        </p:tgtEl>
                                      </p:cBhvr>
                                    </p:animEffect>
                                    <p:set>
                                      <p:cBhvr>
                                        <p:cTn id="18" dur="1" fill="hold">
                                          <p:stCondLst>
                                            <p:cond delay="499"/>
                                          </p:stCondLst>
                                        </p:cTn>
                                        <p:tgtEl>
                                          <p:spTgt spid="6155">
                                            <p:bg/>
                                          </p:spTgt>
                                        </p:tgtEl>
                                        <p:attrNameLst>
                                          <p:attrName>style.visibility</p:attrName>
                                        </p:attrNameLst>
                                      </p:cBhvr>
                                      <p:to>
                                        <p:strVal val="hidden"/>
                                      </p:to>
                                    </p:set>
                                  </p:childTnLst>
                                </p:cTn>
                              </p:par>
                              <p:par>
                                <p:cTn id="19" presetID="22" presetClass="exit" presetSubtype="1" fill="hold" nodeType="withEffect">
                                  <p:stCondLst>
                                    <p:cond delay="8600"/>
                                  </p:stCondLst>
                                  <p:childTnLst>
                                    <p:animEffect transition="out" filter="wipe(up)">
                                      <p:cBhvr>
                                        <p:cTn id="20" dur="500"/>
                                        <p:tgtEl>
                                          <p:spTgt spid="6156">
                                            <p:bg/>
                                          </p:spTgt>
                                        </p:tgtEl>
                                      </p:cBhvr>
                                    </p:animEffect>
                                    <p:set>
                                      <p:cBhvr>
                                        <p:cTn id="21" dur="1" fill="hold">
                                          <p:stCondLst>
                                            <p:cond delay="499"/>
                                          </p:stCondLst>
                                        </p:cTn>
                                        <p:tgtEl>
                                          <p:spTgt spid="6156">
                                            <p:bg/>
                                          </p:spTgt>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6179"/>
                                        </p:tgtEl>
                                        <p:attrNameLst>
                                          <p:attrName>style.visibility</p:attrName>
                                        </p:attrNameLst>
                                      </p:cBhvr>
                                      <p:to>
                                        <p:strVal val="visible"/>
                                      </p:to>
                                    </p:set>
                                    <p:animEffect transition="in" filter="fade">
                                      <p:cBhvr>
                                        <p:cTn id="24" dur="2500"/>
                                        <p:tgtEl>
                                          <p:spTgt spid="6179"/>
                                        </p:tgtEl>
                                      </p:cBhvr>
                                    </p:animEffect>
                                  </p:childTnLst>
                                </p:cTn>
                              </p:par>
                              <p:par>
                                <p:cTn id="25" presetID="35" presetClass="path" presetSubtype="0" fill="hold" nodeType="withEffect">
                                  <p:stCondLst>
                                    <p:cond delay="0"/>
                                  </p:stCondLst>
                                  <p:childTnLst>
                                    <p:animMotion origin="layout" path="M 8.33333E-7 0.03007 L -2.49896 0.03007 " pathEditMode="fixed" rAng="0" ptsTypes="AA">
                                      <p:cBhvr>
                                        <p:cTn id="26" dur="11000" fill="hold"/>
                                        <p:tgtEl>
                                          <p:spTgt spid="6179"/>
                                        </p:tgtEl>
                                        <p:attrNameLst>
                                          <p:attrName>ppt_x</p:attrName>
                                          <p:attrName>ppt_y</p:attrName>
                                        </p:attrNameLst>
                                      </p:cBhvr>
                                      <p:rCtr x="-124948" y="0"/>
                                    </p:animMotion>
                                  </p:childTnLst>
                                </p:cTn>
                              </p:par>
                              <p:par>
                                <p:cTn id="27" presetID="10" presetClass="entr" presetSubtype="0" fill="hold" nodeType="withEffect">
                                  <p:stCondLst>
                                    <p:cond delay="0"/>
                                  </p:stCondLst>
                                  <p:childTnLst>
                                    <p:set>
                                      <p:cBhvr>
                                        <p:cTn id="28" dur="1" fill="hold">
                                          <p:stCondLst>
                                            <p:cond delay="0"/>
                                          </p:stCondLst>
                                        </p:cTn>
                                        <p:tgtEl>
                                          <p:spTgt spid="6180"/>
                                        </p:tgtEl>
                                        <p:attrNameLst>
                                          <p:attrName>style.visibility</p:attrName>
                                        </p:attrNameLst>
                                      </p:cBhvr>
                                      <p:to>
                                        <p:strVal val="visible"/>
                                      </p:to>
                                    </p:set>
                                    <p:animEffect transition="in" filter="fade">
                                      <p:cBhvr>
                                        <p:cTn id="29" dur="2500"/>
                                        <p:tgtEl>
                                          <p:spTgt spid="6180"/>
                                        </p:tgtEl>
                                      </p:cBhvr>
                                    </p:animEffect>
                                  </p:childTnLst>
                                </p:cTn>
                              </p:par>
                              <p:par>
                                <p:cTn id="30" presetID="63" presetClass="path" presetSubtype="0" fill="hold" nodeType="withEffect">
                                  <p:stCondLst>
                                    <p:cond delay="0"/>
                                  </p:stCondLst>
                                  <p:childTnLst>
                                    <p:animMotion origin="layout" path="M -8.33333E-7 -0.03098 L 2.49896 -0.03098 " pathEditMode="fixed" rAng="0" ptsTypes="AA">
                                      <p:cBhvr>
                                        <p:cTn id="31" dur="11000" fill="hold"/>
                                        <p:tgtEl>
                                          <p:spTgt spid="6180"/>
                                        </p:tgtEl>
                                        <p:attrNameLst>
                                          <p:attrName>ppt_x</p:attrName>
                                          <p:attrName>ppt_y</p:attrName>
                                        </p:attrNameLst>
                                      </p:cBhvr>
                                      <p:rCtr x="124948" y="0"/>
                                    </p:animMotion>
                                  </p:childTnLst>
                                </p:cTn>
                              </p:par>
                              <p:par>
                                <p:cTn id="32" presetID="10" presetClass="exit" presetSubtype="0" fill="hold" grpId="0" nodeType="withEffect">
                                  <p:stCondLst>
                                    <p:cond delay="9000"/>
                                  </p:stCondLst>
                                  <p:childTnLst>
                                    <p:animEffect transition="out" filter="fade">
                                      <p:cBhvr>
                                        <p:cTn id="33" dur="2000"/>
                                        <p:tgtEl>
                                          <p:spTgt spid="6179"/>
                                        </p:tgtEl>
                                      </p:cBhvr>
                                    </p:animEffect>
                                    <p:set>
                                      <p:cBhvr>
                                        <p:cTn id="34" dur="1" fill="hold">
                                          <p:stCondLst>
                                            <p:cond delay="1999"/>
                                          </p:stCondLst>
                                        </p:cTn>
                                        <p:tgtEl>
                                          <p:spTgt spid="6179"/>
                                        </p:tgtEl>
                                        <p:attrNameLst>
                                          <p:attrName>style.visibility</p:attrName>
                                        </p:attrNameLst>
                                      </p:cBhvr>
                                      <p:to>
                                        <p:strVal val="hidden"/>
                                      </p:to>
                                    </p:set>
                                  </p:childTnLst>
                                </p:cTn>
                              </p:par>
                              <p:par>
                                <p:cTn id="35" presetID="10" presetClass="exit" presetSubtype="0" fill="hold" grpId="0" nodeType="withEffect">
                                  <p:stCondLst>
                                    <p:cond delay="9000"/>
                                  </p:stCondLst>
                                  <p:childTnLst>
                                    <p:animEffect transition="out" filter="fade">
                                      <p:cBhvr>
                                        <p:cTn id="36" dur="2000"/>
                                        <p:tgtEl>
                                          <p:spTgt spid="6180"/>
                                        </p:tgtEl>
                                      </p:cBhvr>
                                    </p:animEffect>
                                    <p:set>
                                      <p:cBhvr>
                                        <p:cTn id="37" dur="1" fill="hold">
                                          <p:stCondLst>
                                            <p:cond delay="1999"/>
                                          </p:stCondLst>
                                        </p:cTn>
                                        <p:tgtEl>
                                          <p:spTgt spid="61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9" grpId="0"/>
      <p:bldP spid="618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4EBF3E-A9DC-EC42-E91D-3AB036A808E2}"/>
              </a:ext>
            </a:extLst>
          </p:cNvPr>
          <p:cNvSpPr/>
          <p:nvPr/>
        </p:nvSpPr>
        <p:spPr>
          <a:xfrm>
            <a:off x="0" y="0"/>
            <a:ext cx="12192000" cy="1690688"/>
          </a:xfrm>
          <a:prstGeom prst="rect">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solidFill>
                  <a:schemeClr val="bg1"/>
                </a:solidFill>
                <a:latin typeface="Sabon" panose="02020602060506020403" pitchFamily="18" charset="77"/>
              </a:rPr>
              <a:t>New To Medicare</a:t>
            </a:r>
            <a:endParaRPr lang="en-US" sz="3600" dirty="0">
              <a:solidFill>
                <a:schemeClr val="bg1"/>
              </a:solidFill>
              <a:latin typeface="Sabon" panose="02020602060506020403" pitchFamily="18" charset="77"/>
            </a:endParaRPr>
          </a:p>
        </p:txBody>
      </p:sp>
      <p:pic>
        <p:nvPicPr>
          <p:cNvPr id="9" name="Picture 8" descr="Logo&#10;&#10;Description automatically generated">
            <a:extLst>
              <a:ext uri="{FF2B5EF4-FFF2-40B4-BE49-F238E27FC236}">
                <a16:creationId xmlns:a16="http://schemas.microsoft.com/office/drawing/2014/main" id="{4B0026EE-AA3A-D478-9410-887E516D935E}"/>
              </a:ext>
            </a:extLst>
          </p:cNvPr>
          <p:cNvPicPr>
            <a:picLocks noChangeAspect="1"/>
          </p:cNvPicPr>
          <p:nvPr/>
        </p:nvPicPr>
        <p:blipFill>
          <a:blip r:embed="rId2"/>
          <a:stretch>
            <a:fillRect/>
          </a:stretch>
        </p:blipFill>
        <p:spPr>
          <a:xfrm>
            <a:off x="9934413" y="5481911"/>
            <a:ext cx="1788629" cy="1010964"/>
          </a:xfrm>
          <a:prstGeom prst="rect">
            <a:avLst/>
          </a:prstGeom>
        </p:spPr>
      </p:pic>
      <p:sp>
        <p:nvSpPr>
          <p:cNvPr id="6" name="TextBox 5">
            <a:extLst>
              <a:ext uri="{FF2B5EF4-FFF2-40B4-BE49-F238E27FC236}">
                <a16:creationId xmlns:a16="http://schemas.microsoft.com/office/drawing/2014/main" id="{CE61ABA9-6E46-E102-B9DD-6DB06BA3CFD2}"/>
              </a:ext>
            </a:extLst>
          </p:cNvPr>
          <p:cNvSpPr txBox="1"/>
          <p:nvPr/>
        </p:nvSpPr>
        <p:spPr>
          <a:xfrm>
            <a:off x="743918" y="2216257"/>
            <a:ext cx="9376475" cy="2677656"/>
          </a:xfrm>
          <a:prstGeom prst="rect">
            <a:avLst/>
          </a:prstGeom>
          <a:noFill/>
        </p:spPr>
        <p:txBody>
          <a:bodyPr wrap="square" rtlCol="0">
            <a:spAutoFit/>
          </a:bodyPr>
          <a:lstStyle/>
          <a:p>
            <a:r>
              <a:rPr lang="en-US" sz="2800" dirty="0">
                <a:solidFill>
                  <a:schemeClr val="accent1">
                    <a:lumMod val="50000"/>
                  </a:schemeClr>
                </a:solidFill>
                <a:latin typeface="Trade Gothic Next" panose="020B0503040303020004" pitchFamily="34" charset="0"/>
              </a:rPr>
              <a:t>New To Medicare (NTM) Counseling Appointment – </a:t>
            </a:r>
          </a:p>
          <a:p>
            <a:endParaRPr lang="en-US" sz="2800" dirty="0">
              <a:solidFill>
                <a:schemeClr val="accent1">
                  <a:lumMod val="50000"/>
                </a:schemeClr>
              </a:solidFill>
              <a:latin typeface="Trade Gothic Next" panose="020B0503040303020004" pitchFamily="34" charset="0"/>
            </a:endParaRPr>
          </a:p>
          <a:p>
            <a:r>
              <a:rPr lang="en-US" sz="2800" dirty="0">
                <a:solidFill>
                  <a:schemeClr val="accent1">
                    <a:lumMod val="50000"/>
                  </a:schemeClr>
                </a:solidFill>
                <a:latin typeface="Trade Gothic Next" panose="020B0503040303020004" pitchFamily="34" charset="0"/>
              </a:rPr>
              <a:t>	Where do we start?</a:t>
            </a:r>
          </a:p>
          <a:p>
            <a:endParaRPr lang="en-US" sz="2800" dirty="0">
              <a:solidFill>
                <a:schemeClr val="accent1">
                  <a:lumMod val="50000"/>
                </a:schemeClr>
              </a:solidFill>
              <a:latin typeface="Trade Gothic Next" panose="020B0503040303020004" pitchFamily="34" charset="0"/>
            </a:endParaRPr>
          </a:p>
          <a:p>
            <a:r>
              <a:rPr lang="en-US" sz="2800" dirty="0">
                <a:solidFill>
                  <a:schemeClr val="accent1">
                    <a:lumMod val="50000"/>
                  </a:schemeClr>
                </a:solidFill>
                <a:latin typeface="Trade Gothic Next" panose="020B0503040303020004" pitchFamily="34" charset="0"/>
              </a:rPr>
              <a:t>  </a:t>
            </a:r>
          </a:p>
          <a:p>
            <a:r>
              <a:rPr lang="en-US" sz="2800" dirty="0">
                <a:solidFill>
                  <a:schemeClr val="accent1">
                    <a:lumMod val="50000"/>
                  </a:schemeClr>
                </a:solidFill>
                <a:latin typeface="Trade Gothic Next" panose="020B0503040303020004" pitchFamily="34" charset="0"/>
              </a:rPr>
              <a:t>	Where should we start?</a:t>
            </a:r>
          </a:p>
        </p:txBody>
      </p:sp>
    </p:spTree>
    <p:extLst>
      <p:ext uri="{BB962C8B-B14F-4D97-AF65-F5344CB8AC3E}">
        <p14:creationId xmlns:p14="http://schemas.microsoft.com/office/powerpoint/2010/main" val="1029179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a:picLocks/>
          </p:cNvPicPr>
          <p:nvPr/>
        </p:nvPicPr>
        <p:blipFill>
          <a:blip r:embed="rId5">
            <a:extLst>
              <a:ext uri="{28A0092B-C50C-407E-A947-70E740481C1C}">
                <a14:useLocalDpi xmlns:a14="http://schemas.microsoft.com/office/drawing/2010/main" val="0"/>
              </a:ext>
            </a:extLst>
          </a:blip>
          <a:stretch>
            <a:fillRect/>
          </a:stretch>
        </p:blipFill>
        <p:spPr>
          <a:xfrm>
            <a:off x="1133231" y="1417320"/>
            <a:ext cx="8775817" cy="4187952"/>
          </a:xfrm>
          <a:prstGeom prst="rect">
            <a:avLst/>
          </a:prstGeom>
        </p:spPr>
      </p:pic>
      <p:sp>
        <p:nvSpPr>
          <p:cNvPr id="438274" name="Oval 2"/>
          <p:cNvSpPr>
            <a:spLocks noChangeArrowheads="1"/>
          </p:cNvSpPr>
          <p:nvPr/>
        </p:nvSpPr>
        <p:spPr bwMode="auto">
          <a:xfrm>
            <a:off x="10061575" y="6302375"/>
            <a:ext cx="457200" cy="457200"/>
          </a:xfrm>
          <a:prstGeom prst="ellipse">
            <a:avLst/>
          </a:prstGeom>
          <a:gradFill rotWithShape="1">
            <a:gsLst>
              <a:gs pos="0">
                <a:srgbClr val="FF0000">
                  <a:alpha val="50000"/>
                </a:srgbClr>
              </a:gs>
              <a:gs pos="100000">
                <a:srgbClr val="FF0000">
                  <a:gamma/>
                  <a:shade val="6275"/>
                  <a:invGamma/>
                </a:srgbClr>
              </a:gs>
            </a:gsLst>
            <a:path path="shape">
              <a:fillToRect l="50000" t="50000" r="50000" b="50000"/>
            </a:path>
          </a:gra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438275" name="Rectangle 3" descr="Small grid">
            <a:hlinkClick r:id="" action="ppaction://macro?name=Score_1"/>
          </p:cNvPr>
          <p:cNvSpPr>
            <a:spLocks noChangeAspect="1" noChangeArrowheads="1"/>
          </p:cNvSpPr>
          <p:nvPr/>
        </p:nvSpPr>
        <p:spPr bwMode="auto">
          <a:xfrm>
            <a:off x="4552950" y="15351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200" dirty="0">
                <a:solidFill>
                  <a:srgbClr val="FFFFFF"/>
                </a:solidFill>
                <a:effectLst>
                  <a:outerShdw blurRad="38100" dist="38100" dir="2700000" algn="tl">
                    <a:srgbClr val="000000"/>
                  </a:outerShdw>
                </a:effectLst>
                <a:latin typeface="Impact" pitchFamily="34" charset="0"/>
              </a:rPr>
              <a:t>57</a:t>
            </a:r>
          </a:p>
        </p:txBody>
      </p:sp>
      <p:sp>
        <p:nvSpPr>
          <p:cNvPr id="438276" name="Rectangle 4" descr="Small grid">
            <a:hlinkClick r:id="" action="ppaction://macro?name=Score_2"/>
          </p:cNvPr>
          <p:cNvSpPr>
            <a:spLocks noChangeAspect="1" noChangeArrowheads="1"/>
          </p:cNvSpPr>
          <p:nvPr/>
        </p:nvSpPr>
        <p:spPr bwMode="auto">
          <a:xfrm>
            <a:off x="4552949" y="2563813"/>
            <a:ext cx="817563"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200" dirty="0">
                <a:solidFill>
                  <a:srgbClr val="FFFFFF"/>
                </a:solidFill>
                <a:effectLst>
                  <a:outerShdw blurRad="38100" dist="38100" dir="2700000" algn="tl">
                    <a:srgbClr val="000000"/>
                  </a:outerShdw>
                </a:effectLst>
                <a:latin typeface="Impact" pitchFamily="34" charset="0"/>
              </a:rPr>
              <a:t>30</a:t>
            </a:r>
          </a:p>
        </p:txBody>
      </p:sp>
      <p:sp>
        <p:nvSpPr>
          <p:cNvPr id="438277" name="Rectangle 5" descr="Small grid">
            <a:hlinkClick r:id="" action="ppaction://macro?name=Score_3"/>
          </p:cNvPr>
          <p:cNvSpPr>
            <a:spLocks noChangeAspect="1" noChangeArrowheads="1"/>
          </p:cNvSpPr>
          <p:nvPr/>
        </p:nvSpPr>
        <p:spPr bwMode="auto">
          <a:xfrm>
            <a:off x="4552950" y="3597275"/>
            <a:ext cx="847844"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200" dirty="0">
                <a:solidFill>
                  <a:srgbClr val="FFFFFF"/>
                </a:solidFill>
                <a:effectLst>
                  <a:outerShdw blurRad="38100" dist="38100" dir="2700000" algn="tl">
                    <a:srgbClr val="000000"/>
                  </a:outerShdw>
                </a:effectLst>
                <a:latin typeface="Impact" pitchFamily="34" charset="0"/>
              </a:rPr>
              <a:t>6</a:t>
            </a:r>
          </a:p>
        </p:txBody>
      </p:sp>
      <p:sp>
        <p:nvSpPr>
          <p:cNvPr id="438278" name="Rectangle 6" descr="Small grid">
            <a:hlinkClick r:id="" action="ppaction://macro?name=Score_4"/>
          </p:cNvPr>
          <p:cNvSpPr>
            <a:spLocks noChangeAspect="1" noChangeArrowheads="1"/>
          </p:cNvSpPr>
          <p:nvPr/>
        </p:nvSpPr>
        <p:spPr bwMode="auto">
          <a:xfrm>
            <a:off x="4552948" y="4643390"/>
            <a:ext cx="847844" cy="831850"/>
          </a:xfrm>
          <a:prstGeom prst="rect">
            <a:avLst/>
          </a:prstGeom>
          <a:pattFill prst="smGrid">
            <a:fgClr>
              <a:srgbClr val="440000"/>
            </a:fgClr>
            <a:bgClr>
              <a:srgbClr val="C01818"/>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3200" dirty="0">
                <a:solidFill>
                  <a:srgbClr val="FFFFFF"/>
                </a:solidFill>
                <a:effectLst>
                  <a:outerShdw blurRad="38100" dist="38100" dir="2700000" algn="tl">
                    <a:srgbClr val="000000"/>
                  </a:outerShdw>
                </a:effectLst>
                <a:latin typeface="Impact" pitchFamily="34" charset="0"/>
              </a:rPr>
              <a:t>3</a:t>
            </a:r>
          </a:p>
        </p:txBody>
      </p:sp>
      <p:sp>
        <p:nvSpPr>
          <p:cNvPr id="438283" name="WordArt 11"/>
          <p:cNvSpPr>
            <a:spLocks noChangeArrowheads="1" noChangeShapeType="1" noTextEdit="1"/>
          </p:cNvSpPr>
          <p:nvPr/>
        </p:nvSpPr>
        <p:spPr bwMode="auto">
          <a:xfrm>
            <a:off x="10244321" y="171451"/>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3600" i="1" kern="10" dirty="0">
                <a:ln w="19050">
                  <a:solidFill>
                    <a:srgbClr val="000000"/>
                  </a:solidFill>
                  <a:miter lim="800000"/>
                  <a:headEnd/>
                  <a:tailEnd/>
                </a:ln>
                <a:solidFill>
                  <a:srgbClr val="FF0000">
                    <a:alpha val="85001"/>
                  </a:srgbClr>
                </a:solidFill>
                <a:latin typeface="Arial Black"/>
              </a:rPr>
              <a:t>X</a:t>
            </a:r>
          </a:p>
        </p:txBody>
      </p:sp>
      <p:sp>
        <p:nvSpPr>
          <p:cNvPr id="438284" name="WordArt 12"/>
          <p:cNvSpPr>
            <a:spLocks noChangeArrowheads="1" noChangeShapeType="1" noTextEdit="1"/>
          </p:cNvSpPr>
          <p:nvPr/>
        </p:nvSpPr>
        <p:spPr bwMode="auto">
          <a:xfrm>
            <a:off x="10862591" y="171451"/>
            <a:ext cx="423863"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3600" i="1" kern="10" dirty="0">
                <a:ln w="19050">
                  <a:solidFill>
                    <a:srgbClr val="000000"/>
                  </a:solidFill>
                  <a:miter lim="800000"/>
                  <a:headEnd/>
                  <a:tailEnd/>
                </a:ln>
                <a:solidFill>
                  <a:srgbClr val="FF0000">
                    <a:alpha val="85001"/>
                  </a:srgbClr>
                </a:solidFill>
                <a:latin typeface="Arial Black"/>
              </a:rPr>
              <a:t>X</a:t>
            </a:r>
          </a:p>
        </p:txBody>
      </p:sp>
      <p:sp>
        <p:nvSpPr>
          <p:cNvPr id="438285" name="WordArt 13"/>
          <p:cNvSpPr>
            <a:spLocks noChangeArrowheads="1" noChangeShapeType="1" noTextEdit="1"/>
          </p:cNvSpPr>
          <p:nvPr/>
        </p:nvSpPr>
        <p:spPr bwMode="auto">
          <a:xfrm>
            <a:off x="11499973" y="171451"/>
            <a:ext cx="423862" cy="32861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3600" i="1" kern="10" dirty="0">
                <a:ln w="19050">
                  <a:solidFill>
                    <a:srgbClr val="000000"/>
                  </a:solidFill>
                  <a:miter lim="800000"/>
                  <a:headEnd/>
                  <a:tailEnd/>
                </a:ln>
                <a:solidFill>
                  <a:srgbClr val="FF0000">
                    <a:alpha val="85001"/>
                  </a:srgbClr>
                </a:solidFill>
                <a:latin typeface="Arial Black"/>
              </a:rPr>
              <a:t>X</a:t>
            </a:r>
          </a:p>
        </p:txBody>
      </p:sp>
      <p:sp>
        <p:nvSpPr>
          <p:cNvPr id="438286" name="WordArt 14"/>
          <p:cNvSpPr>
            <a:spLocks noChangeAspect="1" noChangeArrowheads="1" noChangeShapeType="1" noTextEdit="1"/>
          </p:cNvSpPr>
          <p:nvPr/>
        </p:nvSpPr>
        <p:spPr bwMode="auto">
          <a:xfrm>
            <a:off x="10115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3600" kern="10">
                <a:ln w="25400">
                  <a:solidFill>
                    <a:srgbClr val="000000"/>
                  </a:solidFill>
                  <a:miter lim="800000"/>
                  <a:headEnd/>
                  <a:tailEnd/>
                </a:ln>
                <a:solidFill>
                  <a:srgbClr val="FF0000">
                    <a:alpha val="34000"/>
                  </a:srgbClr>
                </a:solidFill>
                <a:latin typeface="Arial Black"/>
              </a:rPr>
              <a:t>X</a:t>
            </a:r>
          </a:p>
        </p:txBody>
      </p:sp>
      <p:sp>
        <p:nvSpPr>
          <p:cNvPr id="438287" name="WordArt 15"/>
          <p:cNvSpPr>
            <a:spLocks noChangeAspect="1" noChangeArrowheads="1" noChangeShapeType="1" noTextEdit="1"/>
          </p:cNvSpPr>
          <p:nvPr/>
        </p:nvSpPr>
        <p:spPr bwMode="auto">
          <a:xfrm>
            <a:off x="10115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3600" kern="10">
                <a:ln w="25400">
                  <a:solidFill>
                    <a:srgbClr val="000000"/>
                  </a:solidFill>
                  <a:miter lim="800000"/>
                  <a:headEnd/>
                  <a:tailEnd/>
                </a:ln>
                <a:solidFill>
                  <a:srgbClr val="FF0000">
                    <a:alpha val="34000"/>
                  </a:srgbClr>
                </a:solidFill>
                <a:latin typeface="Arial Black"/>
              </a:rPr>
              <a:t>X</a:t>
            </a:r>
          </a:p>
        </p:txBody>
      </p:sp>
      <p:sp>
        <p:nvSpPr>
          <p:cNvPr id="438288" name="WordArt 16"/>
          <p:cNvSpPr>
            <a:spLocks noChangeAspect="1" noChangeArrowheads="1" noChangeShapeType="1" noTextEdit="1"/>
          </p:cNvSpPr>
          <p:nvPr/>
        </p:nvSpPr>
        <p:spPr bwMode="auto">
          <a:xfrm>
            <a:off x="10115550" y="6400800"/>
            <a:ext cx="338138" cy="2619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3600" kern="10" dirty="0">
                <a:ln w="25400">
                  <a:solidFill>
                    <a:srgbClr val="000000"/>
                  </a:solidFill>
                  <a:miter lim="800000"/>
                  <a:headEnd/>
                  <a:tailEnd/>
                </a:ln>
                <a:solidFill>
                  <a:srgbClr val="FF0000">
                    <a:alpha val="34000"/>
                  </a:srgbClr>
                </a:solidFill>
                <a:latin typeface="Arial Black"/>
              </a:rPr>
              <a:t>X</a:t>
            </a:r>
          </a:p>
        </p:txBody>
      </p:sp>
      <p:sp>
        <p:nvSpPr>
          <p:cNvPr id="438289" name="Rectangle 17" descr="Small grid"/>
          <p:cNvSpPr>
            <a:spLocks noChangeArrowheads="1"/>
          </p:cNvSpPr>
          <p:nvPr/>
        </p:nvSpPr>
        <p:spPr bwMode="auto">
          <a:xfrm>
            <a:off x="1238740" y="3612726"/>
            <a:ext cx="413177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dirty="0">
                <a:solidFill>
                  <a:srgbClr val="FFFFFF"/>
                </a:solidFill>
                <a:latin typeface="Impact" pitchFamily="34" charset="0"/>
              </a:rPr>
              <a:t>Do you have A and/or </a:t>
            </a:r>
          </a:p>
          <a:p>
            <a:pPr algn="ctr" fontAlgn="base">
              <a:spcBef>
                <a:spcPct val="0"/>
              </a:spcBef>
              <a:spcAft>
                <a:spcPct val="0"/>
              </a:spcAft>
            </a:pPr>
            <a:r>
              <a:rPr lang="en-US" altLang="en-US" dirty="0">
                <a:solidFill>
                  <a:srgbClr val="FFFFFF"/>
                </a:solidFill>
                <a:latin typeface="Impact" pitchFamily="34" charset="0"/>
              </a:rPr>
              <a:t>B started?</a:t>
            </a:r>
          </a:p>
        </p:txBody>
      </p:sp>
      <p:sp>
        <p:nvSpPr>
          <p:cNvPr id="438290" name="Rectangle 18" descr="Small grid"/>
          <p:cNvSpPr>
            <a:spLocks noChangeAspect="1" noChangeArrowheads="1"/>
          </p:cNvSpPr>
          <p:nvPr/>
        </p:nvSpPr>
        <p:spPr bwMode="auto">
          <a:xfrm>
            <a:off x="1238742" y="2582063"/>
            <a:ext cx="413177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dirty="0">
                <a:solidFill>
                  <a:srgbClr val="FFFFFF"/>
                </a:solidFill>
                <a:latin typeface="Impact" pitchFamily="34" charset="0"/>
              </a:rPr>
              <a:t>What is your current </a:t>
            </a:r>
          </a:p>
          <a:p>
            <a:pPr algn="ctr" fontAlgn="base">
              <a:spcBef>
                <a:spcPct val="0"/>
              </a:spcBef>
              <a:spcAft>
                <a:spcPct val="0"/>
              </a:spcAft>
            </a:pPr>
            <a:r>
              <a:rPr lang="en-US" altLang="en-US" dirty="0">
                <a:solidFill>
                  <a:srgbClr val="FFFFFF"/>
                </a:solidFill>
                <a:latin typeface="Impact" pitchFamily="34" charset="0"/>
              </a:rPr>
              <a:t>coverage?</a:t>
            </a:r>
          </a:p>
        </p:txBody>
      </p:sp>
      <p:sp>
        <p:nvSpPr>
          <p:cNvPr id="438291" name="Rectangle 19" descr="Small grid"/>
          <p:cNvSpPr>
            <a:spLocks noChangeAspect="1" noChangeArrowheads="1"/>
          </p:cNvSpPr>
          <p:nvPr/>
        </p:nvSpPr>
        <p:spPr bwMode="auto">
          <a:xfrm>
            <a:off x="1265365" y="1514475"/>
            <a:ext cx="4112286"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dirty="0">
                <a:solidFill>
                  <a:srgbClr val="FFFFFF"/>
                </a:solidFill>
                <a:latin typeface="Impact" pitchFamily="34" charset="0"/>
              </a:rPr>
              <a:t>Are you working – </a:t>
            </a:r>
          </a:p>
          <a:p>
            <a:pPr algn="ctr" fontAlgn="base">
              <a:spcBef>
                <a:spcPct val="0"/>
              </a:spcBef>
              <a:spcAft>
                <a:spcPct val="0"/>
              </a:spcAft>
            </a:pPr>
            <a:r>
              <a:rPr lang="en-US" altLang="en-US" dirty="0">
                <a:solidFill>
                  <a:srgbClr val="FFFFFF"/>
                </a:solidFill>
                <a:latin typeface="Impact" pitchFamily="34" charset="0"/>
              </a:rPr>
              <a:t>will you continue to work?</a:t>
            </a:r>
          </a:p>
        </p:txBody>
      </p:sp>
      <p:sp>
        <p:nvSpPr>
          <p:cNvPr id="438292" name="Rectangle 20" descr="Small grid"/>
          <p:cNvSpPr>
            <a:spLocks noChangeAspect="1" noChangeArrowheads="1"/>
          </p:cNvSpPr>
          <p:nvPr/>
        </p:nvSpPr>
        <p:spPr bwMode="auto">
          <a:xfrm>
            <a:off x="1265365" y="4643390"/>
            <a:ext cx="4131770" cy="831850"/>
          </a:xfrm>
          <a:prstGeom prst="rect">
            <a:avLst/>
          </a:prstGeom>
          <a:pattFill prst="smGrid">
            <a:fgClr>
              <a:srgbClr val="333333"/>
            </a:fgClr>
            <a:bgClr>
              <a:schemeClr val="tx1"/>
            </a:bgClr>
          </a:pattFill>
          <a:ln w="508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dirty="0">
                <a:solidFill>
                  <a:srgbClr val="FFFFFF"/>
                </a:solidFill>
                <a:latin typeface="Impact" pitchFamily="34" charset="0"/>
              </a:rPr>
              <a:t>Do you want to volunteer </a:t>
            </a:r>
          </a:p>
          <a:p>
            <a:pPr algn="ctr" fontAlgn="base">
              <a:spcBef>
                <a:spcPct val="0"/>
              </a:spcBef>
              <a:spcAft>
                <a:spcPct val="0"/>
              </a:spcAft>
            </a:pPr>
            <a:r>
              <a:rPr lang="en-US" altLang="en-US" dirty="0">
                <a:solidFill>
                  <a:srgbClr val="FFFFFF"/>
                </a:solidFill>
                <a:latin typeface="Impact" pitchFamily="34" charset="0"/>
              </a:rPr>
              <a:t>for SHIBA?</a:t>
            </a:r>
          </a:p>
        </p:txBody>
      </p:sp>
      <p:pic>
        <p:nvPicPr>
          <p:cNvPr id="438297" name="Picture 25" descr="1">
            <a:hlinkClick r:id="" action="ppaction://macro?name=Score_1"/>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50800" y="2782889"/>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1" name="Picture 29" descr="4">
            <a:hlinkClick r:id="" action="ppaction://macro?name=Score_4"/>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50800" y="5895976"/>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2" name="Picture 30" descr="3">
            <a:hlinkClick r:id="" action="ppaction://macro?name=Score_3"/>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50800" y="4857751"/>
            <a:ext cx="37052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438303" name="Picture 31" descr="2">
            <a:hlinkClick r:id="" action="ppaction://macro?name=Score_2"/>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50800" y="3824289"/>
            <a:ext cx="3705225" cy="962025"/>
          </a:xfrm>
          <a:prstGeom prst="rect">
            <a:avLst/>
          </a:prstGeom>
          <a:noFill/>
          <a:extLst>
            <a:ext uri="{909E8E84-426E-40DD-AFC4-6F175D3DCCD1}">
              <a14:hiddenFill xmlns:a14="http://schemas.microsoft.com/office/drawing/2010/main">
                <a:solidFill>
                  <a:srgbClr val="FFFFFF"/>
                </a:solidFill>
              </a14:hiddenFill>
            </a:ext>
          </a:extLst>
        </p:spPr>
      </p:pic>
      <p:grpSp>
        <p:nvGrpSpPr>
          <p:cNvPr id="438305" name="Group 33"/>
          <p:cNvGrpSpPr>
            <a:grpSpLocks/>
          </p:cNvGrpSpPr>
          <p:nvPr/>
        </p:nvGrpSpPr>
        <p:grpSpPr bwMode="auto">
          <a:xfrm>
            <a:off x="12884150" y="-57150"/>
            <a:ext cx="7715250" cy="2333625"/>
            <a:chOff x="6192" y="-276"/>
            <a:chExt cx="4860" cy="1470"/>
          </a:xfrm>
        </p:grpSpPr>
        <p:grpSp>
          <p:nvGrpSpPr>
            <p:cNvPr id="438306" name="Group 34"/>
            <p:cNvGrpSpPr>
              <a:grpSpLocks/>
            </p:cNvGrpSpPr>
            <p:nvPr/>
          </p:nvGrpSpPr>
          <p:grpSpPr bwMode="auto">
            <a:xfrm>
              <a:off x="6192" y="-276"/>
              <a:ext cx="1404" cy="1470"/>
              <a:chOff x="6192" y="-276"/>
              <a:chExt cx="1404" cy="1470"/>
            </a:xfrm>
          </p:grpSpPr>
          <p:sp>
            <p:nvSpPr>
              <p:cNvPr id="438307" name="WordArt 35"/>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a:ln w="76200">
                      <a:solidFill>
                        <a:srgbClr val="660013"/>
                      </a:solidFill>
                      <a:miter lim="800000"/>
                      <a:headEnd/>
                      <a:tailEnd/>
                    </a:ln>
                    <a:solidFill>
                      <a:srgbClr val="D80000"/>
                    </a:solidFill>
                    <a:latin typeface="Verdana"/>
                    <a:ea typeface="Verdana"/>
                    <a:cs typeface="Verdana"/>
                  </a:rPr>
                  <a:t>X</a:t>
                </a:r>
              </a:p>
            </p:txBody>
          </p:sp>
          <p:sp>
            <p:nvSpPr>
              <p:cNvPr id="438308" name="AutoShape 36"/>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438309" name="AutoShape 37"/>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grpSp>
        <p:grpSp>
          <p:nvGrpSpPr>
            <p:cNvPr id="438310" name="Group 38"/>
            <p:cNvGrpSpPr>
              <a:grpSpLocks/>
            </p:cNvGrpSpPr>
            <p:nvPr/>
          </p:nvGrpSpPr>
          <p:grpSpPr bwMode="auto">
            <a:xfrm>
              <a:off x="7920" y="-276"/>
              <a:ext cx="1404" cy="1470"/>
              <a:chOff x="6192" y="-276"/>
              <a:chExt cx="1404" cy="1470"/>
            </a:xfrm>
          </p:grpSpPr>
          <p:sp>
            <p:nvSpPr>
              <p:cNvPr id="438311" name="WordArt 39"/>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a:ln w="76200">
                      <a:solidFill>
                        <a:srgbClr val="660013"/>
                      </a:solidFill>
                      <a:miter lim="800000"/>
                      <a:headEnd/>
                      <a:tailEnd/>
                    </a:ln>
                    <a:solidFill>
                      <a:srgbClr val="D80000"/>
                    </a:solidFill>
                    <a:latin typeface="Verdana"/>
                    <a:ea typeface="Verdana"/>
                    <a:cs typeface="Verdana"/>
                  </a:rPr>
                  <a:t>X</a:t>
                </a:r>
              </a:p>
            </p:txBody>
          </p:sp>
          <p:sp>
            <p:nvSpPr>
              <p:cNvPr id="438312" name="AutoShape 40"/>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438313" name="AutoShape 41"/>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grpSp>
        <p:grpSp>
          <p:nvGrpSpPr>
            <p:cNvPr id="438314" name="Group 42"/>
            <p:cNvGrpSpPr>
              <a:grpSpLocks/>
            </p:cNvGrpSpPr>
            <p:nvPr/>
          </p:nvGrpSpPr>
          <p:grpSpPr bwMode="auto">
            <a:xfrm>
              <a:off x="9648" y="-276"/>
              <a:ext cx="1404" cy="1470"/>
              <a:chOff x="6192" y="-276"/>
              <a:chExt cx="1404" cy="1470"/>
            </a:xfrm>
          </p:grpSpPr>
          <p:sp>
            <p:nvSpPr>
              <p:cNvPr id="438315" name="WordArt 43"/>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a:ln w="76200">
                      <a:solidFill>
                        <a:srgbClr val="660013"/>
                      </a:solidFill>
                      <a:miter lim="800000"/>
                      <a:headEnd/>
                      <a:tailEnd/>
                    </a:ln>
                    <a:solidFill>
                      <a:srgbClr val="D80000"/>
                    </a:solidFill>
                    <a:latin typeface="Verdana"/>
                    <a:ea typeface="Verdana"/>
                    <a:cs typeface="Verdana"/>
                  </a:rPr>
                  <a:t>X</a:t>
                </a:r>
              </a:p>
            </p:txBody>
          </p:sp>
          <p:sp>
            <p:nvSpPr>
              <p:cNvPr id="438316" name="AutoShape 44"/>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438317" name="AutoShape 45"/>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grpSp>
      </p:grpSp>
      <p:grpSp>
        <p:nvGrpSpPr>
          <p:cNvPr id="438318" name="Group 46"/>
          <p:cNvGrpSpPr>
            <a:grpSpLocks/>
          </p:cNvGrpSpPr>
          <p:nvPr/>
        </p:nvGrpSpPr>
        <p:grpSpPr bwMode="auto">
          <a:xfrm>
            <a:off x="12887325" y="-57150"/>
            <a:ext cx="4972050" cy="2333625"/>
            <a:chOff x="6146" y="-2208"/>
            <a:chExt cx="3132" cy="1470"/>
          </a:xfrm>
        </p:grpSpPr>
        <p:grpSp>
          <p:nvGrpSpPr>
            <p:cNvPr id="438319" name="Group 47"/>
            <p:cNvGrpSpPr>
              <a:grpSpLocks/>
            </p:cNvGrpSpPr>
            <p:nvPr/>
          </p:nvGrpSpPr>
          <p:grpSpPr bwMode="auto">
            <a:xfrm>
              <a:off x="6146" y="-2208"/>
              <a:ext cx="1404" cy="1470"/>
              <a:chOff x="6192" y="-276"/>
              <a:chExt cx="1404" cy="1470"/>
            </a:xfrm>
          </p:grpSpPr>
          <p:sp>
            <p:nvSpPr>
              <p:cNvPr id="438320" name="WordArt 48"/>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a:ln w="76200">
                      <a:solidFill>
                        <a:srgbClr val="660013"/>
                      </a:solidFill>
                      <a:miter lim="800000"/>
                      <a:headEnd/>
                      <a:tailEnd/>
                    </a:ln>
                    <a:solidFill>
                      <a:srgbClr val="D80000"/>
                    </a:solidFill>
                    <a:latin typeface="Verdana"/>
                    <a:ea typeface="Verdana"/>
                    <a:cs typeface="Verdana"/>
                  </a:rPr>
                  <a:t>X</a:t>
                </a:r>
              </a:p>
            </p:txBody>
          </p:sp>
          <p:sp>
            <p:nvSpPr>
              <p:cNvPr id="438321" name="AutoShape 49"/>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438322" name="AutoShape 50"/>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grpSp>
        <p:grpSp>
          <p:nvGrpSpPr>
            <p:cNvPr id="438323" name="Group 51"/>
            <p:cNvGrpSpPr>
              <a:grpSpLocks/>
            </p:cNvGrpSpPr>
            <p:nvPr/>
          </p:nvGrpSpPr>
          <p:grpSpPr bwMode="auto">
            <a:xfrm>
              <a:off x="7874" y="-2208"/>
              <a:ext cx="1404" cy="1470"/>
              <a:chOff x="6192" y="-276"/>
              <a:chExt cx="1404" cy="1470"/>
            </a:xfrm>
          </p:grpSpPr>
          <p:sp>
            <p:nvSpPr>
              <p:cNvPr id="438324" name="WordArt 52"/>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a:ln w="76200">
                      <a:solidFill>
                        <a:srgbClr val="660013"/>
                      </a:solidFill>
                      <a:miter lim="800000"/>
                      <a:headEnd/>
                      <a:tailEnd/>
                    </a:ln>
                    <a:solidFill>
                      <a:srgbClr val="D80000"/>
                    </a:solidFill>
                    <a:latin typeface="Verdana"/>
                    <a:ea typeface="Verdana"/>
                    <a:cs typeface="Verdana"/>
                  </a:rPr>
                  <a:t>X</a:t>
                </a:r>
              </a:p>
            </p:txBody>
          </p:sp>
          <p:sp>
            <p:nvSpPr>
              <p:cNvPr id="438325" name="AutoShape 53"/>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438326" name="AutoShape 54"/>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grpSp>
      </p:grpSp>
      <p:grpSp>
        <p:nvGrpSpPr>
          <p:cNvPr id="438327" name="Group 55"/>
          <p:cNvGrpSpPr>
            <a:grpSpLocks/>
          </p:cNvGrpSpPr>
          <p:nvPr/>
        </p:nvGrpSpPr>
        <p:grpSpPr bwMode="auto">
          <a:xfrm>
            <a:off x="12884150" y="-57150"/>
            <a:ext cx="2228850" cy="2333625"/>
            <a:chOff x="6192" y="-276"/>
            <a:chExt cx="1404" cy="1470"/>
          </a:xfrm>
        </p:grpSpPr>
        <p:sp>
          <p:nvSpPr>
            <p:cNvPr id="438328" name="WordArt 56"/>
            <p:cNvSpPr>
              <a:spLocks noChangeArrowheads="1" noChangeShapeType="1" noTextEdit="1"/>
            </p:cNvSpPr>
            <p:nvPr/>
          </p:nvSpPr>
          <p:spPr bwMode="auto">
            <a:xfrm>
              <a:off x="6384" y="-48"/>
              <a:ext cx="1008" cy="102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fontAlgn="base">
                <a:spcBef>
                  <a:spcPct val="0"/>
                </a:spcBef>
                <a:spcAft>
                  <a:spcPct val="0"/>
                </a:spcAft>
              </a:pPr>
              <a:r>
                <a:rPr lang="en-US" sz="3600" b="1" kern="10">
                  <a:ln w="76200">
                    <a:solidFill>
                      <a:srgbClr val="660013"/>
                    </a:solidFill>
                    <a:miter lim="800000"/>
                    <a:headEnd/>
                    <a:tailEnd/>
                  </a:ln>
                  <a:solidFill>
                    <a:srgbClr val="D80000"/>
                  </a:solidFill>
                  <a:latin typeface="Verdana"/>
                  <a:ea typeface="Verdana"/>
                  <a:cs typeface="Verdana"/>
                </a:rPr>
                <a:t>X</a:t>
              </a:r>
            </a:p>
          </p:txBody>
        </p:sp>
        <p:sp>
          <p:nvSpPr>
            <p:cNvPr id="438329" name="AutoShape 57"/>
            <p:cNvSpPr>
              <a:spLocks noChangeArrowheads="1"/>
            </p:cNvSpPr>
            <p:nvPr/>
          </p:nvSpPr>
          <p:spPr bwMode="auto">
            <a:xfrm>
              <a:off x="6192" y="-276"/>
              <a:ext cx="1404" cy="1470"/>
            </a:xfrm>
            <a:prstGeom prst="roundRect">
              <a:avLst>
                <a:gd name="adj" fmla="val 16667"/>
              </a:avLst>
            </a:prstGeom>
            <a:noFill/>
            <a:ln w="381000">
              <a:solidFill>
                <a:srgbClr val="66001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438330" name="AutoShape 58"/>
            <p:cNvSpPr>
              <a:spLocks noChangeArrowheads="1"/>
            </p:cNvSpPr>
            <p:nvPr/>
          </p:nvSpPr>
          <p:spPr bwMode="auto">
            <a:xfrm>
              <a:off x="6192" y="-276"/>
              <a:ext cx="1404" cy="1470"/>
            </a:xfrm>
            <a:prstGeom prst="roundRect">
              <a:avLst>
                <a:gd name="adj" fmla="val 16667"/>
              </a:avLst>
            </a:prstGeom>
            <a:noFill/>
            <a:ln w="228600">
              <a:solidFill>
                <a:srgbClr val="D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grpSp>
      <p:pic>
        <p:nvPicPr>
          <p:cNvPr id="438331" name="Picture 59">
            <a:hlinkClick r:id="" action="ppaction://macro?name=Begin_Round"/>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2886075" y="6355557"/>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7" name="Group 65"/>
          <p:cNvGrpSpPr>
            <a:grpSpLocks/>
          </p:cNvGrpSpPr>
          <p:nvPr/>
        </p:nvGrpSpPr>
        <p:grpSpPr bwMode="auto">
          <a:xfrm>
            <a:off x="7918450" y="6324600"/>
            <a:ext cx="2139950" cy="533400"/>
            <a:chOff x="4028" y="3984"/>
            <a:chExt cx="1348" cy="336"/>
          </a:xfrm>
        </p:grpSpPr>
        <p:sp>
          <p:nvSpPr>
            <p:cNvPr id="438338" name="AutoShape 66">
              <a:hlinkClick r:id="" action="ppaction://noaction" highlightClick="1">
                <a:snd r:embed="rId11" name="cheering1.wav"/>
              </a:hlinkClick>
            </p:cNvPr>
            <p:cNvSpPr>
              <a:spLocks noChangeArrowheads="1"/>
            </p:cNvSpPr>
            <p:nvPr/>
          </p:nvSpPr>
          <p:spPr bwMode="auto">
            <a:xfrm>
              <a:off x="4536"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438339" name="AutoShape 67">
              <a:hlinkClick r:id="" action="ppaction://noaction" highlightClick="1">
                <a:snd r:embed="rId12" name="tpirhorns.wav"/>
              </a:hlinkClick>
            </p:cNvPr>
            <p:cNvSpPr>
              <a:spLocks noChangeArrowheads="1"/>
            </p:cNvSpPr>
            <p:nvPr/>
          </p:nvSpPr>
          <p:spPr bwMode="auto">
            <a:xfrm>
              <a:off x="4269"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438340" name="AutoShape 68">
              <a:hlinkClick r:id="" action="ppaction://noaction" highlightClick="1" endSnd="1"/>
            </p:cNvPr>
            <p:cNvSpPr>
              <a:spLocks noChangeArrowheads="1"/>
            </p:cNvSpPr>
            <p:nvPr/>
          </p:nvSpPr>
          <p:spPr bwMode="auto">
            <a:xfrm>
              <a:off x="5050" y="3984"/>
              <a:ext cx="230" cy="230"/>
            </a:xfrm>
            <a:prstGeom prst="actionButtonSound">
              <a:avLst/>
            </a:prstGeom>
            <a:solidFill>
              <a:srgbClr val="F6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438341" name="Text Box 69"/>
            <p:cNvSpPr txBox="1">
              <a:spLocks noChangeArrowheads="1"/>
            </p:cNvSpPr>
            <p:nvPr/>
          </p:nvSpPr>
          <p:spPr bwMode="auto">
            <a:xfrm>
              <a:off x="450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800">
                  <a:solidFill>
                    <a:srgbClr val="000000"/>
                  </a:solidFill>
                  <a:effectLst>
                    <a:outerShdw blurRad="38100" dist="38100" dir="2700000" algn="tl">
                      <a:srgbClr val="FFFFFF"/>
                    </a:outerShdw>
                  </a:effectLst>
                  <a:latin typeface="Tahoma" pitchFamily="34" charset="0"/>
                </a:rPr>
                <a:t>Cheer</a:t>
              </a:r>
            </a:p>
          </p:txBody>
        </p:sp>
        <p:sp>
          <p:nvSpPr>
            <p:cNvPr id="438342" name="Text Box 70"/>
            <p:cNvSpPr txBox="1">
              <a:spLocks noChangeArrowheads="1"/>
            </p:cNvSpPr>
            <p:nvPr/>
          </p:nvSpPr>
          <p:spPr bwMode="auto">
            <a:xfrm>
              <a:off x="5007" y="4185"/>
              <a:ext cx="36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800">
                  <a:solidFill>
                    <a:srgbClr val="000000"/>
                  </a:solidFill>
                  <a:effectLst>
                    <a:outerShdw blurRad="38100" dist="38100" dir="2700000" algn="tl">
                      <a:srgbClr val="FFFFFF"/>
                    </a:outerShdw>
                  </a:effectLst>
                  <a:latin typeface="Tahoma" pitchFamily="34" charset="0"/>
                </a:rPr>
                <a:t>Silence</a:t>
              </a:r>
            </a:p>
          </p:txBody>
        </p:sp>
        <p:sp>
          <p:nvSpPr>
            <p:cNvPr id="438343" name="Text Box 71"/>
            <p:cNvSpPr txBox="1">
              <a:spLocks noChangeArrowheads="1"/>
            </p:cNvSpPr>
            <p:nvPr/>
          </p:nvSpPr>
          <p:spPr bwMode="auto">
            <a:xfrm>
              <a:off x="4253"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800">
                  <a:solidFill>
                    <a:srgbClr val="000000"/>
                  </a:solidFill>
                  <a:effectLst>
                    <a:outerShdw blurRad="38100" dist="38100" dir="2700000" algn="tl">
                      <a:srgbClr val="FFFFFF"/>
                    </a:outerShdw>
                  </a:effectLst>
                  <a:latin typeface="Tahoma" pitchFamily="34" charset="0"/>
                </a:rPr>
                <a:t>Lose</a:t>
              </a:r>
            </a:p>
          </p:txBody>
        </p:sp>
        <p:sp>
          <p:nvSpPr>
            <p:cNvPr id="438344" name="AutoShape 72">
              <a:hlinkClick r:id="" action="ppaction://noaction" highlightClick="1">
                <a:snd r:embed="rId13" name="TV Theme -  Family Feud short.wav"/>
              </a:hlinkClick>
            </p:cNvPr>
            <p:cNvSpPr>
              <a:spLocks noChangeArrowheads="1"/>
            </p:cNvSpPr>
            <p:nvPr/>
          </p:nvSpPr>
          <p:spPr bwMode="auto">
            <a:xfrm>
              <a:off x="4029" y="3984"/>
              <a:ext cx="230" cy="230"/>
            </a:xfrm>
            <a:prstGeom prst="actionButtonSound">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438345" name="Text Box 73"/>
            <p:cNvSpPr txBox="1">
              <a:spLocks noChangeArrowheads="1"/>
            </p:cNvSpPr>
            <p:nvPr/>
          </p:nvSpPr>
          <p:spPr bwMode="auto">
            <a:xfrm>
              <a:off x="4028"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800">
                  <a:solidFill>
                    <a:srgbClr val="000000"/>
                  </a:solidFill>
                  <a:effectLst>
                    <a:outerShdw blurRad="38100" dist="38100" dir="2700000" algn="tl">
                      <a:srgbClr val="FFFFFF"/>
                    </a:outerShdw>
                  </a:effectLst>
                  <a:latin typeface="Tahoma" pitchFamily="34" charset="0"/>
                </a:rPr>
                <a:t>Win</a:t>
              </a:r>
            </a:p>
          </p:txBody>
        </p:sp>
        <p:sp>
          <p:nvSpPr>
            <p:cNvPr id="438346" name="AutoShape 74">
              <a:hlinkClick r:id="" action="ppaction://noaction" highlightClick="1">
                <a:snd r:embed="rId14" name="boo3.wav"/>
              </a:hlinkClick>
            </p:cNvPr>
            <p:cNvSpPr>
              <a:spLocks noChangeArrowheads="1"/>
            </p:cNvSpPr>
            <p:nvPr/>
          </p:nvSpPr>
          <p:spPr bwMode="auto">
            <a:xfrm>
              <a:off x="4776" y="3984"/>
              <a:ext cx="230" cy="230"/>
            </a:xfrm>
            <a:prstGeom prst="actionButtonSound">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latin typeface="Tahoma" pitchFamily="34" charset="0"/>
              </a:endParaRPr>
            </a:p>
          </p:txBody>
        </p:sp>
        <p:sp>
          <p:nvSpPr>
            <p:cNvPr id="438347" name="Text Box 75"/>
            <p:cNvSpPr txBox="1">
              <a:spLocks noChangeArrowheads="1"/>
            </p:cNvSpPr>
            <p:nvPr/>
          </p:nvSpPr>
          <p:spPr bwMode="auto">
            <a:xfrm>
              <a:off x="4771" y="4185"/>
              <a:ext cx="288"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800">
                  <a:solidFill>
                    <a:srgbClr val="000000"/>
                  </a:solidFill>
                  <a:effectLst>
                    <a:outerShdw blurRad="38100" dist="38100" dir="2700000" algn="tl">
                      <a:srgbClr val="FFFFFF"/>
                    </a:outerShdw>
                  </a:effectLst>
                  <a:latin typeface="Tahoma" pitchFamily="34" charset="0"/>
                </a:rPr>
                <a:t>Boo</a:t>
              </a:r>
            </a:p>
          </p:txBody>
        </p:sp>
      </p:grpSp>
      <p:sp>
        <p:nvSpPr>
          <p:cNvPr id="438335" name="Rectangle 63"/>
          <p:cNvSpPr>
            <a:spLocks noChangeArrowheads="1"/>
          </p:cNvSpPr>
          <p:nvPr/>
        </p:nvSpPr>
        <p:spPr bwMode="auto">
          <a:xfrm>
            <a:off x="12736512" y="-1447800"/>
            <a:ext cx="8000219" cy="4191016"/>
          </a:xfrm>
          <a:prstGeom prst="rect">
            <a:avLst/>
          </a:prstGeom>
          <a:gradFill rotWithShape="0">
            <a:gsLst>
              <a:gs pos="0">
                <a:srgbClr val="FFFFFF">
                  <a:gamma/>
                  <a:shade val="46275"/>
                  <a:invGamma/>
                </a:srgbClr>
              </a:gs>
              <a:gs pos="50000">
                <a:srgbClr val="FFFFFF">
                  <a:alpha val="70000"/>
                </a:srgbClr>
              </a:gs>
              <a:gs pos="100000">
                <a:srgbClr val="FFFFFF">
                  <a:gamma/>
                  <a:shade val="46275"/>
                  <a:invGamma/>
                </a:srgbClr>
              </a:gs>
            </a:gsLst>
            <a:lin ang="27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rmAutofit/>
          </a:bodyPr>
          <a:lstStyle/>
          <a:p>
            <a:pPr algn="ctr" fontAlgn="base">
              <a:spcBef>
                <a:spcPct val="0"/>
              </a:spcBef>
              <a:spcAft>
                <a:spcPct val="0"/>
              </a:spcAft>
            </a:pPr>
            <a:r>
              <a:rPr lang="en-US" altLang="en-US" sz="4400" b="1" dirty="0">
                <a:solidFill>
                  <a:srgbClr val="000000"/>
                </a:solidFill>
                <a:latin typeface="Tahoma" pitchFamily="34" charset="0"/>
              </a:rPr>
              <a:t>What should we be asking?</a:t>
            </a:r>
            <a:endParaRPr lang="en-US" altLang="en-US" sz="4400" b="1" dirty="0">
              <a:solidFill>
                <a:srgbClr val="000000"/>
              </a:solidFill>
              <a:effectLst>
                <a:outerShdw blurRad="38100" dist="38100" dir="2700000" algn="tl">
                  <a:srgbClr val="C0C0C0"/>
                </a:outerShdw>
              </a:effectLst>
              <a:latin typeface="Tahoma" pitchFamily="34" charset="0"/>
            </a:endParaRPr>
          </a:p>
        </p:txBody>
      </p:sp>
      <p:pic>
        <p:nvPicPr>
          <p:cNvPr id="78" name="Picture 100">
            <a:hlinkClick r:id="" action="ppaction://macro?name=Begin_Round"/>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4076700" y="6355557"/>
            <a:ext cx="952500" cy="357187"/>
          </a:xfrm>
          <a:prstGeom prst="rect">
            <a:avLst/>
          </a:prstGeom>
          <a:noFill/>
          <a:extLst>
            <a:ext uri="{909E8E84-426E-40DD-AFC4-6F175D3DCCD1}">
              <a14:hiddenFill xmlns:a14="http://schemas.microsoft.com/office/drawing/2010/main">
                <a:solidFill>
                  <a:srgbClr val="FFFFFF"/>
                </a:solidFill>
              </a14:hiddenFill>
            </a:ext>
          </a:extLst>
        </p:spPr>
      </p:pic>
      <p:grpSp>
        <p:nvGrpSpPr>
          <p:cNvPr id="438332" name="Group 60"/>
          <p:cNvGrpSpPr>
            <a:grpSpLocks/>
          </p:cNvGrpSpPr>
          <p:nvPr/>
        </p:nvGrpSpPr>
        <p:grpSpPr bwMode="auto">
          <a:xfrm>
            <a:off x="12736513" y="2743216"/>
            <a:ext cx="8000218" cy="4113198"/>
            <a:chOff x="-4707" y="1776"/>
            <a:chExt cx="4707" cy="2567"/>
          </a:xfrm>
        </p:grpSpPr>
        <p:sp>
          <p:nvSpPr>
            <p:cNvPr id="438333" name="Rectangle 61"/>
            <p:cNvSpPr>
              <a:spLocks noChangeArrowheads="1"/>
            </p:cNvSpPr>
            <p:nvPr/>
          </p:nvSpPr>
          <p:spPr bwMode="auto">
            <a:xfrm>
              <a:off x="-4707" y="1776"/>
              <a:ext cx="4707" cy="256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sz="6600" b="1">
                <a:solidFill>
                  <a:srgbClr val="000000"/>
                </a:solidFill>
                <a:effectLst>
                  <a:outerShdw blurRad="38100" dist="38100" dir="2700000" algn="tl">
                    <a:srgbClr val="C0C0C0"/>
                  </a:outerShdw>
                </a:effectLst>
                <a:latin typeface="Tahoma" pitchFamily="34" charset="0"/>
              </a:endParaRPr>
            </a:p>
          </p:txBody>
        </p:sp>
        <p:pic>
          <p:nvPicPr>
            <p:cNvPr id="438334" name="Picture 6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032" y="1935"/>
              <a:ext cx="3363" cy="22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63434843"/>
      </p:ext>
    </p:extLst>
  </p:cSld>
  <p:clrMapOvr>
    <a:masterClrMapping/>
  </p:clrMapOvr>
  <p:transition advClick="0">
    <p:push/>
    <p:sndAc>
      <p:stSnd>
        <p:snd r:embed="rId3" name="TV Theme -  Family Feud transitio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fill="hold" nodeType="withEffect">
                                  <p:stCondLst>
                                    <p:cond delay="0"/>
                                  </p:stCondLst>
                                  <p:childTnLst>
                                    <p:animMotion origin="layout" path="M -0.9891 -0.19098 L -0.9891 -0.19098 " pathEditMode="fixed" rAng="0" ptsTypes="AA">
                                      <p:cBhvr>
                                        <p:cTn id="6" dur="10" fill="hold"/>
                                        <p:tgtEl>
                                          <p:spTgt spid="438332"/>
                                        </p:tgtEl>
                                        <p:attrNameLst>
                                          <p:attrName>ppt_x</p:attrName>
                                          <p:attrName>ppt_y</p:attrName>
                                        </p:attrNameLst>
                                      </p:cBhvr>
                                      <p:rCtr x="0" y="0"/>
                                    </p:animMotion>
                                  </p:childTnLst>
                                </p:cTn>
                              </p:par>
                            </p:childTnLst>
                          </p:cTn>
                        </p:par>
                        <p:par>
                          <p:cTn id="7" fill="hold">
                            <p:stCondLst>
                              <p:cond delay="10"/>
                            </p:stCondLst>
                            <p:childTnLst>
                              <p:par>
                                <p:cTn id="8" presetID="1" presetClass="entr" presetSubtype="0" fill="hold" grpId="0" nodeType="afterEffect">
                                  <p:stCondLst>
                                    <p:cond delay="0"/>
                                  </p:stCondLst>
                                  <p:childTnLst>
                                    <p:set>
                                      <p:cBhvr>
                                        <p:cTn id="9" dur="1" fill="hold">
                                          <p:stCondLst>
                                            <p:cond delay="0"/>
                                          </p:stCondLst>
                                        </p:cTn>
                                        <p:tgtEl>
                                          <p:spTgt spid="438289"/>
                                        </p:tgtEl>
                                        <p:attrNameLst>
                                          <p:attrName>style.visibility</p:attrName>
                                        </p:attrNameLst>
                                      </p:cBhvr>
                                      <p:to>
                                        <p:strVal val="visible"/>
                                      </p:to>
                                    </p:set>
                                  </p:childTnLst>
                                </p:cTn>
                              </p:par>
                            </p:childTnLst>
                          </p:cTn>
                        </p:par>
                        <p:par>
                          <p:cTn id="10" fill="hold">
                            <p:stCondLst>
                              <p:cond delay="10"/>
                            </p:stCondLst>
                            <p:childTnLst>
                              <p:par>
                                <p:cTn id="11" presetID="1" presetClass="entr" presetSubtype="0" fill="hold" grpId="0" nodeType="afterEffect">
                                  <p:stCondLst>
                                    <p:cond delay="0"/>
                                  </p:stCondLst>
                                  <p:childTnLst>
                                    <p:set>
                                      <p:cBhvr>
                                        <p:cTn id="12" dur="1" fill="hold">
                                          <p:stCondLst>
                                            <p:cond delay="0"/>
                                          </p:stCondLst>
                                        </p:cTn>
                                        <p:tgtEl>
                                          <p:spTgt spid="438290"/>
                                        </p:tgtEl>
                                        <p:attrNameLst>
                                          <p:attrName>style.visibility</p:attrName>
                                        </p:attrNameLst>
                                      </p:cBhvr>
                                      <p:to>
                                        <p:strVal val="visible"/>
                                      </p:to>
                                    </p:set>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438291"/>
                                        </p:tgtEl>
                                        <p:attrNameLst>
                                          <p:attrName>style.visibility</p:attrName>
                                        </p:attrNameLst>
                                      </p:cBhvr>
                                      <p:to>
                                        <p:strVal val="visible"/>
                                      </p:to>
                                    </p:set>
                                  </p:childTnLst>
                                </p:cTn>
                              </p:par>
                            </p:childTnLst>
                          </p:cTn>
                        </p:par>
                        <p:par>
                          <p:cTn id="16" fill="hold">
                            <p:stCondLst>
                              <p:cond delay="10"/>
                            </p:stCondLst>
                            <p:childTnLst>
                              <p:par>
                                <p:cTn id="17" presetID="1" presetClass="entr" presetSubtype="0" fill="hold" grpId="0" nodeType="afterEffect">
                                  <p:stCondLst>
                                    <p:cond delay="0"/>
                                  </p:stCondLst>
                                  <p:childTnLst>
                                    <p:set>
                                      <p:cBhvr>
                                        <p:cTn id="18" dur="1" fill="hold">
                                          <p:stCondLst>
                                            <p:cond delay="0"/>
                                          </p:stCondLst>
                                        </p:cTn>
                                        <p:tgtEl>
                                          <p:spTgt spid="43829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82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827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827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827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3" presetClass="entr" presetSubtype="0" fill="hold" grpId="1" nodeType="clickEffect">
                                  <p:stCondLst>
                                    <p:cond delay="0"/>
                                  </p:stCondLst>
                                  <p:childTnLst>
                                    <p:set>
                                      <p:cBhvr>
                                        <p:cTn id="32" dur="1" fill="hold">
                                          <p:stCondLst>
                                            <p:cond delay="0"/>
                                          </p:stCondLst>
                                        </p:cTn>
                                        <p:tgtEl>
                                          <p:spTgt spid="438286"/>
                                        </p:tgtEl>
                                        <p:attrNameLst>
                                          <p:attrName>style.visibility</p:attrName>
                                        </p:attrNameLst>
                                      </p:cBhvr>
                                      <p:to>
                                        <p:strVal val="visible"/>
                                      </p:to>
                                    </p:set>
                                  </p:childTnLst>
                                </p:cTn>
                              </p:par>
                              <p:par>
                                <p:cTn id="33" presetID="3" presetClass="exit" presetSubtype="0" fill="hold" grpId="2" nodeType="withEffect">
                                  <p:stCondLst>
                                    <p:cond delay="0"/>
                                  </p:stCondLst>
                                  <p:childTnLst>
                                    <p:set>
                                      <p:cBhvr>
                                        <p:cTn id="34" dur="1" fill="hold">
                                          <p:stCondLst>
                                            <p:cond delay="0"/>
                                          </p:stCondLst>
                                        </p:cTn>
                                        <p:tgtEl>
                                          <p:spTgt spid="438287"/>
                                        </p:tgtEl>
                                        <p:attrNameLst>
                                          <p:attrName>style.visibility</p:attrName>
                                        </p:attrNameLst>
                                      </p:cBhvr>
                                      <p:to>
                                        <p:strVal val="hidden"/>
                                      </p:to>
                                    </p:set>
                                  </p:childTnLst>
                                </p:cTn>
                              </p:par>
                              <p:par>
                                <p:cTn id="35" presetID="3" presetClass="exit" presetSubtype="0" fill="hold" grpId="1" nodeType="withEffect">
                                  <p:stCondLst>
                                    <p:cond delay="0"/>
                                  </p:stCondLst>
                                  <p:childTnLst>
                                    <p:set>
                                      <p:cBhvr>
                                        <p:cTn id="36" dur="1" fill="hold">
                                          <p:stCondLst>
                                            <p:cond delay="0"/>
                                          </p:stCondLst>
                                        </p:cTn>
                                        <p:tgtEl>
                                          <p:spTgt spid="438288"/>
                                        </p:tgtEl>
                                        <p:attrNameLst>
                                          <p:attrName>style.visibility</p:attrName>
                                        </p:attrNameLst>
                                      </p:cBhvr>
                                      <p:to>
                                        <p:strVal val="hidden"/>
                                      </p:to>
                                    </p:set>
                                  </p:childTnLst>
                                </p:cTn>
                              </p:par>
                              <p:par>
                                <p:cTn id="37" presetID="3" presetClass="exit" presetSubtype="0" fill="hold" grpId="1" nodeType="withEffect">
                                  <p:stCondLst>
                                    <p:cond delay="0"/>
                                  </p:stCondLst>
                                  <p:childTnLst>
                                    <p:set>
                                      <p:cBhvr>
                                        <p:cTn id="38" dur="1" fill="hold">
                                          <p:stCondLst>
                                            <p:cond delay="0"/>
                                          </p:stCondLst>
                                        </p:cTn>
                                        <p:tgtEl>
                                          <p:spTgt spid="438283"/>
                                        </p:tgtEl>
                                        <p:attrNameLst>
                                          <p:attrName>style.visibility</p:attrName>
                                        </p:attrNameLst>
                                      </p:cBhvr>
                                      <p:to>
                                        <p:strVal val="hidden"/>
                                      </p:to>
                                    </p:set>
                                  </p:childTnLst>
                                </p:cTn>
                              </p:par>
                              <p:par>
                                <p:cTn id="39" presetID="3" presetClass="exit" presetSubtype="0" fill="hold" grpId="1" nodeType="withEffect">
                                  <p:stCondLst>
                                    <p:cond delay="0"/>
                                  </p:stCondLst>
                                  <p:childTnLst>
                                    <p:set>
                                      <p:cBhvr>
                                        <p:cTn id="40" dur="1" fill="hold">
                                          <p:stCondLst>
                                            <p:cond delay="0"/>
                                          </p:stCondLst>
                                        </p:cTn>
                                        <p:tgtEl>
                                          <p:spTgt spid="438284"/>
                                        </p:tgtEl>
                                        <p:attrNameLst>
                                          <p:attrName>style.visibility</p:attrName>
                                        </p:attrNameLst>
                                      </p:cBhvr>
                                      <p:to>
                                        <p:strVal val="hidden"/>
                                      </p:to>
                                    </p:set>
                                  </p:childTnLst>
                                </p:cTn>
                              </p:par>
                              <p:par>
                                <p:cTn id="41" presetID="3" presetClass="exit" presetSubtype="0" fill="hold" grpId="1" nodeType="withEffect">
                                  <p:stCondLst>
                                    <p:cond delay="0"/>
                                  </p:stCondLst>
                                  <p:childTnLst>
                                    <p:set>
                                      <p:cBhvr>
                                        <p:cTn id="42" dur="1" fill="hold">
                                          <p:stCondLst>
                                            <p:cond delay="0"/>
                                          </p:stCondLst>
                                        </p:cTn>
                                        <p:tgtEl>
                                          <p:spTgt spid="4382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38286"/>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42" presetClass="path" presetSubtype="0" fill="hold" nodeType="withEffect">
                                  <p:stCondLst>
                                    <p:cond delay="0"/>
                                  </p:stCondLst>
                                  <p:childTnLst>
                                    <p:animMotion origin="layout" path="M -0.69688 0.34699 L -0.69688 0.34699 " pathEditMode="fixed" rAng="0" ptsTypes="AA">
                                      <p:cBhvr>
                                        <p:cTn id="47" dur="10" fill="hold"/>
                                        <p:tgtEl>
                                          <p:spTgt spid="438327"/>
                                        </p:tgtEl>
                                        <p:attrNameLst>
                                          <p:attrName>ppt_x</p:attrName>
                                          <p:attrName>ppt_y</p:attrName>
                                        </p:attrNameLst>
                                      </p:cBhvr>
                                      <p:rCtr x="0" y="0"/>
                                    </p:animMotion>
                                  </p:childTnLst>
                                </p:cTn>
                              </p:par>
                              <p:par>
                                <p:cTn id="48" presetID="3" presetClass="entr" presetSubtype="0" fill="hold" grpId="0" nodeType="withEffect">
                                  <p:stCondLst>
                                    <p:cond delay="0"/>
                                  </p:stCondLst>
                                  <p:childTnLst>
                                    <p:set>
                                      <p:cBhvr>
                                        <p:cTn id="49" dur="1" fill="hold">
                                          <p:stCondLst>
                                            <p:cond delay="0"/>
                                          </p:stCondLst>
                                        </p:cTn>
                                        <p:tgtEl>
                                          <p:spTgt spid="438283"/>
                                        </p:tgtEl>
                                        <p:attrNameLst>
                                          <p:attrName>style.visibility</p:attrName>
                                        </p:attrNameLst>
                                      </p:cBhvr>
                                      <p:to>
                                        <p:strVal val="visible"/>
                                      </p:to>
                                    </p:set>
                                  </p:childTnLst>
                                </p:cTn>
                              </p:par>
                              <p:par>
                                <p:cTn id="50" presetID="3" presetClass="exit" presetSubtype="0" fill="hold" grpId="0" nodeType="withEffect">
                                  <p:stCondLst>
                                    <p:cond delay="0"/>
                                  </p:stCondLst>
                                  <p:childTnLst>
                                    <p:set>
                                      <p:cBhvr>
                                        <p:cTn id="51" dur="1" fill="hold">
                                          <p:stCondLst>
                                            <p:cond delay="0"/>
                                          </p:stCondLst>
                                        </p:cTn>
                                        <p:tgtEl>
                                          <p:spTgt spid="438286"/>
                                        </p:tgtEl>
                                        <p:attrNameLst>
                                          <p:attrName>style.visibility</p:attrName>
                                        </p:attrNameLst>
                                      </p:cBhvr>
                                      <p:to>
                                        <p:strVal val="hidden"/>
                                      </p:to>
                                    </p:set>
                                  </p:childTnLst>
                                </p:cTn>
                              </p:par>
                              <p:par>
                                <p:cTn id="52" presetID="3" presetClass="entr" presetSubtype="0" fill="hold" grpId="0" nodeType="withEffect">
                                  <p:stCondLst>
                                    <p:cond delay="0"/>
                                  </p:stCondLst>
                                  <p:childTnLst>
                                    <p:set>
                                      <p:cBhvr>
                                        <p:cTn id="53" dur="1" fill="hold">
                                          <p:stCondLst>
                                            <p:cond delay="0"/>
                                          </p:stCondLst>
                                        </p:cTn>
                                        <p:tgtEl>
                                          <p:spTgt spid="438287"/>
                                        </p:tgtEl>
                                        <p:attrNameLst>
                                          <p:attrName>style.visibility</p:attrName>
                                        </p:attrNameLst>
                                      </p:cBhvr>
                                      <p:to>
                                        <p:strVal val="visible"/>
                                      </p:to>
                                    </p:set>
                                  </p:childTnLst>
                                </p:cTn>
                              </p:par>
                              <p:par>
                                <p:cTn id="54" presetID="10" presetClass="entr" presetSubtype="0" fill="hold" nodeType="withEffect">
                                  <p:stCondLst>
                                    <p:cond delay="0"/>
                                  </p:stCondLst>
                                  <p:childTnLst>
                                    <p:set>
                                      <p:cBhvr>
                                        <p:cTn id="55" dur="1" fill="hold">
                                          <p:stCondLst>
                                            <p:cond delay="0"/>
                                          </p:stCondLst>
                                        </p:cTn>
                                        <p:tgtEl>
                                          <p:spTgt spid="438327"/>
                                        </p:tgtEl>
                                        <p:attrNameLst>
                                          <p:attrName>style.visibility</p:attrName>
                                        </p:attrNameLst>
                                      </p:cBhvr>
                                      <p:to>
                                        <p:strVal val="visible"/>
                                      </p:to>
                                    </p:set>
                                    <p:animEffect transition="in" filter="fade">
                                      <p:cBhvr>
                                        <p:cTn id="56" dur="200"/>
                                        <p:tgtEl>
                                          <p:spTgt spid="438327"/>
                                        </p:tgtEl>
                                      </p:cBhvr>
                                    </p:animEffect>
                                  </p:childTnLst>
                                  <p:subTnLst>
                                    <p:audio>
                                      <p:cMediaNode>
                                        <p:cTn display="0" masterRel="sameClick">
                                          <p:stCondLst>
                                            <p:cond evt="begin" delay="0">
                                              <p:tn val="54"/>
                                            </p:cond>
                                          </p:stCondLst>
                                          <p:endCondLst>
                                            <p:cond evt="onStopAudio" delay="0">
                                              <p:tgtEl>
                                                <p:sldTgt/>
                                              </p:tgtEl>
                                            </p:cond>
                                          </p:endCondLst>
                                        </p:cTn>
                                        <p:tgtEl>
                                          <p:sndTgt r:embed="rId4" name="Buzzer.wav"/>
                                        </p:tgtEl>
                                      </p:cMediaNode>
                                    </p:audio>
                                  </p:subTnLst>
                                </p:cTn>
                              </p:par>
                            </p:childTnLst>
                          </p:cTn>
                        </p:par>
                        <p:par>
                          <p:cTn id="57" fill="hold" nodeType="afterGroup">
                            <p:stCondLst>
                              <p:cond delay="200"/>
                            </p:stCondLst>
                            <p:childTnLst>
                              <p:par>
                                <p:cTn id="58" presetID="10" presetClass="exit" presetSubtype="0" fill="hold" nodeType="afterEffect">
                                  <p:stCondLst>
                                    <p:cond delay="500"/>
                                  </p:stCondLst>
                                  <p:childTnLst>
                                    <p:animEffect transition="out" filter="fade">
                                      <p:cBhvr>
                                        <p:cTn id="59" dur="200"/>
                                        <p:tgtEl>
                                          <p:spTgt spid="438327"/>
                                        </p:tgtEl>
                                      </p:cBhvr>
                                    </p:animEffect>
                                    <p:set>
                                      <p:cBhvr>
                                        <p:cTn id="60" dur="1" fill="hold">
                                          <p:stCondLst>
                                            <p:cond delay="199"/>
                                          </p:stCondLst>
                                        </p:cTn>
                                        <p:tgtEl>
                                          <p:spTgt spid="438327"/>
                                        </p:tgtEl>
                                        <p:attrNameLst>
                                          <p:attrName>style.visibility</p:attrName>
                                        </p:attrNameLst>
                                      </p:cBhvr>
                                      <p:to>
                                        <p:strVal val="hidden"/>
                                      </p:to>
                                    </p:set>
                                  </p:childTnLst>
                                </p:cTn>
                              </p:par>
                            </p:childTnLst>
                          </p:cTn>
                        </p:par>
                      </p:childTnLst>
                    </p:cTn>
                  </p:par>
                </p:childTnLst>
              </p:cTn>
              <p:nextCondLst>
                <p:cond evt="onClick" delay="0">
                  <p:tgtEl>
                    <p:spTgt spid="438286"/>
                  </p:tgtEl>
                </p:cond>
              </p:nextCondLst>
            </p:seq>
            <p:seq concurrent="1" nextAc="seek">
              <p:cTn id="61" restart="whenNotActive" fill="hold" evtFilter="cancelBubble" nodeType="interactiveSeq">
                <p:stCondLst>
                  <p:cond evt="onClick" delay="0">
                    <p:tgtEl>
                      <p:spTgt spid="438287"/>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42" presetClass="path" presetSubtype="0" fill="hold" nodeType="withEffect">
                                  <p:stCondLst>
                                    <p:cond delay="0"/>
                                  </p:stCondLst>
                                  <p:childTnLst>
                                    <p:animMotion origin="layout" path="M -0.84723 0.34699 L -0.84723 0.34699 " pathEditMode="fixed" rAng="0" ptsTypes="AA">
                                      <p:cBhvr>
                                        <p:cTn id="65" dur="10" fill="hold"/>
                                        <p:tgtEl>
                                          <p:spTgt spid="438318"/>
                                        </p:tgtEl>
                                        <p:attrNameLst>
                                          <p:attrName>ppt_x</p:attrName>
                                          <p:attrName>ppt_y</p:attrName>
                                        </p:attrNameLst>
                                      </p:cBhvr>
                                      <p:rCtr x="0" y="0"/>
                                    </p:animMotion>
                                  </p:childTnLst>
                                </p:cTn>
                              </p:par>
                              <p:par>
                                <p:cTn id="66" presetID="3" presetClass="entr" presetSubtype="0" fill="hold" grpId="0" nodeType="withEffect">
                                  <p:stCondLst>
                                    <p:cond delay="0"/>
                                  </p:stCondLst>
                                  <p:childTnLst>
                                    <p:set>
                                      <p:cBhvr>
                                        <p:cTn id="67" dur="1" fill="hold">
                                          <p:stCondLst>
                                            <p:cond delay="0"/>
                                          </p:stCondLst>
                                        </p:cTn>
                                        <p:tgtEl>
                                          <p:spTgt spid="438284"/>
                                        </p:tgtEl>
                                        <p:attrNameLst>
                                          <p:attrName>style.visibility</p:attrName>
                                        </p:attrNameLst>
                                      </p:cBhvr>
                                      <p:to>
                                        <p:strVal val="visible"/>
                                      </p:to>
                                    </p:set>
                                  </p:childTnLst>
                                </p:cTn>
                              </p:par>
                              <p:par>
                                <p:cTn id="68" presetID="3" presetClass="exit" presetSubtype="0" fill="hold" grpId="1" nodeType="withEffect">
                                  <p:stCondLst>
                                    <p:cond delay="0"/>
                                  </p:stCondLst>
                                  <p:childTnLst>
                                    <p:set>
                                      <p:cBhvr>
                                        <p:cTn id="69" dur="1" fill="hold">
                                          <p:stCondLst>
                                            <p:cond delay="0"/>
                                          </p:stCondLst>
                                        </p:cTn>
                                        <p:tgtEl>
                                          <p:spTgt spid="438287"/>
                                        </p:tgtEl>
                                        <p:attrNameLst>
                                          <p:attrName>style.visibility</p:attrName>
                                        </p:attrNameLst>
                                      </p:cBhvr>
                                      <p:to>
                                        <p:strVal val="hidden"/>
                                      </p:to>
                                    </p:set>
                                  </p:childTnLst>
                                </p:cTn>
                              </p:par>
                              <p:par>
                                <p:cTn id="70" presetID="3" presetClass="entr" presetSubtype="0" fill="hold" grpId="0" nodeType="withEffect">
                                  <p:stCondLst>
                                    <p:cond delay="0"/>
                                  </p:stCondLst>
                                  <p:childTnLst>
                                    <p:set>
                                      <p:cBhvr>
                                        <p:cTn id="71" dur="1" fill="hold">
                                          <p:stCondLst>
                                            <p:cond delay="0"/>
                                          </p:stCondLst>
                                        </p:cTn>
                                        <p:tgtEl>
                                          <p:spTgt spid="438288"/>
                                        </p:tgtEl>
                                        <p:attrNameLst>
                                          <p:attrName>style.visibility</p:attrName>
                                        </p:attrNameLst>
                                      </p:cBhvr>
                                      <p:to>
                                        <p:strVal val="visible"/>
                                      </p:to>
                                    </p:set>
                                  </p:childTnLst>
                                </p:cTn>
                              </p:par>
                              <p:par>
                                <p:cTn id="72" presetID="10" presetClass="entr" presetSubtype="0" fill="hold" nodeType="withEffect">
                                  <p:stCondLst>
                                    <p:cond delay="0"/>
                                  </p:stCondLst>
                                  <p:childTnLst>
                                    <p:set>
                                      <p:cBhvr>
                                        <p:cTn id="73" dur="1" fill="hold">
                                          <p:stCondLst>
                                            <p:cond delay="0"/>
                                          </p:stCondLst>
                                        </p:cTn>
                                        <p:tgtEl>
                                          <p:spTgt spid="438318"/>
                                        </p:tgtEl>
                                        <p:attrNameLst>
                                          <p:attrName>style.visibility</p:attrName>
                                        </p:attrNameLst>
                                      </p:cBhvr>
                                      <p:to>
                                        <p:strVal val="visible"/>
                                      </p:to>
                                    </p:set>
                                    <p:animEffect transition="in" filter="fade">
                                      <p:cBhvr>
                                        <p:cTn id="74" dur="200"/>
                                        <p:tgtEl>
                                          <p:spTgt spid="438318"/>
                                        </p:tgtEl>
                                      </p:cBhvr>
                                    </p:animEffect>
                                  </p:childTnLst>
                                  <p:subTnLst>
                                    <p:audio>
                                      <p:cMediaNode>
                                        <p:cTn display="0" masterRel="sameClick">
                                          <p:stCondLst>
                                            <p:cond evt="begin" delay="0">
                                              <p:tn val="72"/>
                                            </p:cond>
                                          </p:stCondLst>
                                          <p:endCondLst>
                                            <p:cond evt="onStopAudio" delay="0">
                                              <p:tgtEl>
                                                <p:sldTgt/>
                                              </p:tgtEl>
                                            </p:cond>
                                          </p:endCondLst>
                                        </p:cTn>
                                        <p:tgtEl>
                                          <p:sndTgt r:embed="rId4" name="Buzzer.wav"/>
                                        </p:tgtEl>
                                      </p:cMediaNode>
                                    </p:audio>
                                  </p:subTnLst>
                                </p:cTn>
                              </p:par>
                            </p:childTnLst>
                          </p:cTn>
                        </p:par>
                        <p:par>
                          <p:cTn id="75" fill="hold" nodeType="afterGroup">
                            <p:stCondLst>
                              <p:cond delay="200"/>
                            </p:stCondLst>
                            <p:childTnLst>
                              <p:par>
                                <p:cTn id="76" presetID="10" presetClass="exit" presetSubtype="0" fill="hold" nodeType="afterEffect">
                                  <p:stCondLst>
                                    <p:cond delay="500"/>
                                  </p:stCondLst>
                                  <p:childTnLst>
                                    <p:animEffect transition="out" filter="fade">
                                      <p:cBhvr>
                                        <p:cTn id="77" dur="200"/>
                                        <p:tgtEl>
                                          <p:spTgt spid="438318"/>
                                        </p:tgtEl>
                                      </p:cBhvr>
                                    </p:animEffect>
                                    <p:set>
                                      <p:cBhvr>
                                        <p:cTn id="78" dur="1" fill="hold">
                                          <p:stCondLst>
                                            <p:cond delay="199"/>
                                          </p:stCondLst>
                                        </p:cTn>
                                        <p:tgtEl>
                                          <p:spTgt spid="438318"/>
                                        </p:tgtEl>
                                        <p:attrNameLst>
                                          <p:attrName>style.visibility</p:attrName>
                                        </p:attrNameLst>
                                      </p:cBhvr>
                                      <p:to>
                                        <p:strVal val="hidden"/>
                                      </p:to>
                                    </p:set>
                                  </p:childTnLst>
                                </p:cTn>
                              </p:par>
                            </p:childTnLst>
                          </p:cTn>
                        </p:par>
                      </p:childTnLst>
                    </p:cTn>
                  </p:par>
                </p:childTnLst>
              </p:cTn>
              <p:nextCondLst>
                <p:cond evt="onClick" delay="0">
                  <p:tgtEl>
                    <p:spTgt spid="438287"/>
                  </p:tgtEl>
                </p:cond>
              </p:nextCondLst>
            </p:seq>
            <p:seq concurrent="1" nextAc="seek">
              <p:cTn id="79" restart="whenNotActive" fill="hold" evtFilter="cancelBubble" nodeType="interactiveSeq">
                <p:stCondLst>
                  <p:cond evt="onClick" delay="0">
                    <p:tgtEl>
                      <p:spTgt spid="438288"/>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42" presetClass="path" presetSubtype="0" fill="hold" nodeType="withEffect">
                                  <p:stCondLst>
                                    <p:cond delay="0"/>
                                  </p:stCondLst>
                                  <p:childTnLst>
                                    <p:animMotion origin="layout" path="M -0.99688 0.34699 L -0.99688 0.34699 " pathEditMode="fixed" rAng="0" ptsTypes="AA">
                                      <p:cBhvr>
                                        <p:cTn id="83" dur="10" fill="hold"/>
                                        <p:tgtEl>
                                          <p:spTgt spid="438305"/>
                                        </p:tgtEl>
                                        <p:attrNameLst>
                                          <p:attrName>ppt_x</p:attrName>
                                          <p:attrName>ppt_y</p:attrName>
                                        </p:attrNameLst>
                                      </p:cBhvr>
                                      <p:rCtr x="0" y="0"/>
                                    </p:animMotion>
                                  </p:childTnLst>
                                </p:cTn>
                              </p:par>
                              <p:par>
                                <p:cTn id="84" presetID="3" presetClass="entr" presetSubtype="0" fill="hold" grpId="0" nodeType="withEffect">
                                  <p:stCondLst>
                                    <p:cond delay="0"/>
                                  </p:stCondLst>
                                  <p:childTnLst>
                                    <p:set>
                                      <p:cBhvr>
                                        <p:cTn id="85" dur="1" fill="hold">
                                          <p:stCondLst>
                                            <p:cond delay="0"/>
                                          </p:stCondLst>
                                        </p:cTn>
                                        <p:tgtEl>
                                          <p:spTgt spid="438285"/>
                                        </p:tgtEl>
                                        <p:attrNameLst>
                                          <p:attrName>style.visibility</p:attrName>
                                        </p:attrNameLst>
                                      </p:cBhvr>
                                      <p:to>
                                        <p:strVal val="visible"/>
                                      </p:to>
                                    </p:set>
                                  </p:childTnLst>
                                </p:cTn>
                              </p:par>
                              <p:par>
                                <p:cTn id="86" presetID="10" presetClass="entr" presetSubtype="0" fill="hold" nodeType="withEffect">
                                  <p:stCondLst>
                                    <p:cond delay="0"/>
                                  </p:stCondLst>
                                  <p:childTnLst>
                                    <p:set>
                                      <p:cBhvr>
                                        <p:cTn id="87" dur="1" fill="hold">
                                          <p:stCondLst>
                                            <p:cond delay="0"/>
                                          </p:stCondLst>
                                        </p:cTn>
                                        <p:tgtEl>
                                          <p:spTgt spid="438305"/>
                                        </p:tgtEl>
                                        <p:attrNameLst>
                                          <p:attrName>style.visibility</p:attrName>
                                        </p:attrNameLst>
                                      </p:cBhvr>
                                      <p:to>
                                        <p:strVal val="visible"/>
                                      </p:to>
                                    </p:set>
                                    <p:animEffect transition="in" filter="fade">
                                      <p:cBhvr>
                                        <p:cTn id="88" dur="200"/>
                                        <p:tgtEl>
                                          <p:spTgt spid="438305"/>
                                        </p:tgtEl>
                                      </p:cBhvr>
                                    </p:animEffect>
                                  </p:childTnLst>
                                  <p:subTnLst>
                                    <p:audio>
                                      <p:cMediaNode>
                                        <p:cTn display="0" masterRel="sameClick">
                                          <p:stCondLst>
                                            <p:cond evt="begin" delay="0">
                                              <p:tn val="86"/>
                                            </p:cond>
                                          </p:stCondLst>
                                          <p:endCondLst>
                                            <p:cond evt="onStopAudio" delay="0">
                                              <p:tgtEl>
                                                <p:sldTgt/>
                                              </p:tgtEl>
                                            </p:cond>
                                          </p:endCondLst>
                                        </p:cTn>
                                        <p:tgtEl>
                                          <p:sndTgt r:embed="rId4" name="Buzzer.wav"/>
                                        </p:tgtEl>
                                      </p:cMediaNode>
                                    </p:audio>
                                  </p:subTnLst>
                                </p:cTn>
                              </p:par>
                            </p:childTnLst>
                          </p:cTn>
                        </p:par>
                        <p:par>
                          <p:cTn id="89" fill="hold" nodeType="afterGroup">
                            <p:stCondLst>
                              <p:cond delay="200"/>
                            </p:stCondLst>
                            <p:childTnLst>
                              <p:par>
                                <p:cTn id="90" presetID="10" presetClass="exit" presetSubtype="0" fill="hold" nodeType="afterEffect">
                                  <p:stCondLst>
                                    <p:cond delay="500"/>
                                  </p:stCondLst>
                                  <p:childTnLst>
                                    <p:animEffect transition="out" filter="fade">
                                      <p:cBhvr>
                                        <p:cTn id="91" dur="200"/>
                                        <p:tgtEl>
                                          <p:spTgt spid="438305"/>
                                        </p:tgtEl>
                                      </p:cBhvr>
                                    </p:animEffect>
                                    <p:set>
                                      <p:cBhvr>
                                        <p:cTn id="92" dur="1" fill="hold">
                                          <p:stCondLst>
                                            <p:cond delay="199"/>
                                          </p:stCondLst>
                                        </p:cTn>
                                        <p:tgtEl>
                                          <p:spTgt spid="438305"/>
                                        </p:tgtEl>
                                        <p:attrNameLst>
                                          <p:attrName>style.visibility</p:attrName>
                                        </p:attrNameLst>
                                      </p:cBhvr>
                                      <p:to>
                                        <p:strVal val="hidden"/>
                                      </p:to>
                                    </p:set>
                                  </p:childTnLst>
                                </p:cTn>
                              </p:par>
                            </p:childTnLst>
                          </p:cTn>
                        </p:par>
                      </p:childTnLst>
                    </p:cTn>
                  </p:par>
                </p:childTnLst>
              </p:cTn>
              <p:nextCondLst>
                <p:cond evt="onClick" delay="0">
                  <p:tgtEl>
                    <p:spTgt spid="438288"/>
                  </p:tgtEl>
                </p:cond>
              </p:nextCondLst>
            </p:seq>
            <p:seq concurrent="1" nextAc="seek">
              <p:cTn id="93" restart="whenNotActive" fill="hold" evtFilter="cancelBubble" nodeType="interactiveSeq">
                <p:stCondLst>
                  <p:cond evt="onClick" delay="0">
                    <p:tgtEl>
                      <p:spTgt spid="438297"/>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12" presetClass="exit" presetSubtype="1" fill="hold" nodeType="clickEffect">
                                  <p:stCondLst>
                                    <p:cond delay="0"/>
                                  </p:stCondLst>
                                  <p:childTnLst>
                                    <p:animEffect transition="out" filter="slide(fromTop)">
                                      <p:cBhvr>
                                        <p:cTn id="97" dur="300"/>
                                        <p:tgtEl>
                                          <p:spTgt spid="438297"/>
                                        </p:tgtEl>
                                      </p:cBhvr>
                                    </p:animEffect>
                                    <p:set>
                                      <p:cBhvr>
                                        <p:cTn id="98" dur="1" fill="hold">
                                          <p:stCondLst>
                                            <p:cond delay="299"/>
                                          </p:stCondLst>
                                        </p:cTn>
                                        <p:tgtEl>
                                          <p:spTgt spid="438297"/>
                                        </p:tgtEl>
                                        <p:attrNameLst>
                                          <p:attrName>style.visibility</p:attrName>
                                        </p:attrNameLst>
                                      </p:cBhvr>
                                      <p:to>
                                        <p:strVal val="hidden"/>
                                      </p:to>
                                    </p:set>
                                  </p:childTnLst>
                                  <p:subTnLst>
                                    <p:audio>
                                      <p:cMediaNode>
                                        <p:cTn display="0" masterRel="sameClick">
                                          <p:stCondLst>
                                            <p:cond evt="begin" delay="0">
                                              <p:tn val="96"/>
                                            </p:cond>
                                          </p:stCondLst>
                                          <p:endCondLst>
                                            <p:cond evt="onStopAudio" delay="0">
                                              <p:tgtEl>
                                                <p:sldTgt/>
                                              </p:tgtEl>
                                            </p:cond>
                                          </p:endCondLst>
                                        </p:cTn>
                                        <p:tgtEl>
                                          <p:sndTgt r:embed="rId3" name="Ping.wav"/>
                                        </p:tgtEl>
                                      </p:cMediaNode>
                                    </p:audio>
                                  </p:subTnLst>
                                </p:cTn>
                              </p:par>
                            </p:childTnLst>
                          </p:cTn>
                        </p:par>
                      </p:childTnLst>
                    </p:cTn>
                  </p:par>
                </p:childTnLst>
              </p:cTn>
              <p:nextCondLst>
                <p:cond evt="onClick" delay="0">
                  <p:tgtEl>
                    <p:spTgt spid="438297"/>
                  </p:tgtEl>
                </p:cond>
              </p:nextCondLst>
            </p:seq>
            <p:seq concurrent="1" nextAc="seek">
              <p:cTn id="99" restart="whenNotActive" fill="hold" evtFilter="cancelBubble" nodeType="interactiveSeq">
                <p:stCondLst>
                  <p:cond evt="onClick" delay="0">
                    <p:tgtEl>
                      <p:spTgt spid="438301"/>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2" presetClass="exit" presetSubtype="1" fill="hold" nodeType="clickEffect">
                                  <p:stCondLst>
                                    <p:cond delay="0"/>
                                  </p:stCondLst>
                                  <p:childTnLst>
                                    <p:animEffect transition="out" filter="slide(fromTop)">
                                      <p:cBhvr>
                                        <p:cTn id="103" dur="300"/>
                                        <p:tgtEl>
                                          <p:spTgt spid="438301"/>
                                        </p:tgtEl>
                                      </p:cBhvr>
                                    </p:animEffect>
                                    <p:set>
                                      <p:cBhvr>
                                        <p:cTn id="104" dur="1" fill="hold">
                                          <p:stCondLst>
                                            <p:cond delay="299"/>
                                          </p:stCondLst>
                                        </p:cTn>
                                        <p:tgtEl>
                                          <p:spTgt spid="438301"/>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3" name="Ping.wav"/>
                                        </p:tgtEl>
                                      </p:cMediaNode>
                                    </p:audio>
                                  </p:subTnLst>
                                </p:cTn>
                              </p:par>
                            </p:childTnLst>
                          </p:cTn>
                        </p:par>
                      </p:childTnLst>
                    </p:cTn>
                  </p:par>
                </p:childTnLst>
              </p:cTn>
              <p:nextCondLst>
                <p:cond evt="onClick" delay="0">
                  <p:tgtEl>
                    <p:spTgt spid="438301"/>
                  </p:tgtEl>
                </p:cond>
              </p:nextCondLst>
            </p:seq>
            <p:seq concurrent="1" nextAc="seek">
              <p:cTn id="105" restart="whenNotActive" fill="hold" evtFilter="cancelBubble" nodeType="interactiveSeq">
                <p:stCondLst>
                  <p:cond evt="onClick" delay="0">
                    <p:tgtEl>
                      <p:spTgt spid="438302"/>
                    </p:tgtEl>
                  </p:cond>
                </p:stCondLst>
                <p:endSync evt="end" delay="0">
                  <p:rtn val="all"/>
                </p:endSync>
                <p:childTnLst>
                  <p:par>
                    <p:cTn id="106" fill="hold" nodeType="clickPar">
                      <p:stCondLst>
                        <p:cond delay="0"/>
                      </p:stCondLst>
                      <p:childTnLst>
                        <p:par>
                          <p:cTn id="107" fill="hold" nodeType="withGroup">
                            <p:stCondLst>
                              <p:cond delay="0"/>
                            </p:stCondLst>
                            <p:childTnLst>
                              <p:par>
                                <p:cTn id="108" presetID="12" presetClass="exit" presetSubtype="1" fill="hold" nodeType="clickEffect">
                                  <p:stCondLst>
                                    <p:cond delay="0"/>
                                  </p:stCondLst>
                                  <p:childTnLst>
                                    <p:animEffect transition="out" filter="slide(fromTop)">
                                      <p:cBhvr>
                                        <p:cTn id="109" dur="400"/>
                                        <p:tgtEl>
                                          <p:spTgt spid="438302"/>
                                        </p:tgtEl>
                                      </p:cBhvr>
                                    </p:animEffect>
                                    <p:set>
                                      <p:cBhvr>
                                        <p:cTn id="110" dur="1" fill="hold">
                                          <p:stCondLst>
                                            <p:cond delay="399"/>
                                          </p:stCondLst>
                                        </p:cTn>
                                        <p:tgtEl>
                                          <p:spTgt spid="438302"/>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3" name="Ping.wav"/>
                                        </p:tgtEl>
                                      </p:cMediaNode>
                                    </p:audio>
                                  </p:subTnLst>
                                </p:cTn>
                              </p:par>
                            </p:childTnLst>
                          </p:cTn>
                        </p:par>
                      </p:childTnLst>
                    </p:cTn>
                  </p:par>
                </p:childTnLst>
              </p:cTn>
              <p:nextCondLst>
                <p:cond evt="onClick" delay="0">
                  <p:tgtEl>
                    <p:spTgt spid="438302"/>
                  </p:tgtEl>
                </p:cond>
              </p:nextCondLst>
            </p:seq>
            <p:seq concurrent="1" nextAc="seek">
              <p:cTn id="111" restart="whenNotActive" fill="hold" evtFilter="cancelBubble" nodeType="interactiveSeq">
                <p:stCondLst>
                  <p:cond evt="onClick" delay="0">
                    <p:tgtEl>
                      <p:spTgt spid="438303"/>
                    </p:tgtEl>
                  </p:cond>
                </p:stCondLst>
                <p:endSync evt="end" delay="0">
                  <p:rtn val="all"/>
                </p:endSync>
                <p:childTnLst>
                  <p:par>
                    <p:cTn id="112" fill="hold" nodeType="clickPar">
                      <p:stCondLst>
                        <p:cond delay="0"/>
                      </p:stCondLst>
                      <p:childTnLst>
                        <p:par>
                          <p:cTn id="113" fill="hold" nodeType="withGroup">
                            <p:stCondLst>
                              <p:cond delay="0"/>
                            </p:stCondLst>
                            <p:childTnLst>
                              <p:par>
                                <p:cTn id="114" presetID="12" presetClass="exit" presetSubtype="1" fill="hold" nodeType="clickEffect">
                                  <p:stCondLst>
                                    <p:cond delay="0"/>
                                  </p:stCondLst>
                                  <p:childTnLst>
                                    <p:animEffect transition="out" filter="slide(fromTop)">
                                      <p:cBhvr>
                                        <p:cTn id="115" dur="300"/>
                                        <p:tgtEl>
                                          <p:spTgt spid="438303"/>
                                        </p:tgtEl>
                                      </p:cBhvr>
                                    </p:animEffect>
                                    <p:set>
                                      <p:cBhvr>
                                        <p:cTn id="116" dur="1" fill="hold">
                                          <p:stCondLst>
                                            <p:cond delay="299"/>
                                          </p:stCondLst>
                                        </p:cTn>
                                        <p:tgtEl>
                                          <p:spTgt spid="438303"/>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3" name="Ping.wav"/>
                                        </p:tgtEl>
                                      </p:cMediaNode>
                                    </p:audio>
                                  </p:subTnLst>
                                </p:cTn>
                              </p:par>
                            </p:childTnLst>
                          </p:cTn>
                        </p:par>
                      </p:childTnLst>
                    </p:cTn>
                  </p:par>
                </p:childTnLst>
              </p:cTn>
              <p:nextCondLst>
                <p:cond evt="onClick" delay="0">
                  <p:tgtEl>
                    <p:spTgt spid="438303"/>
                  </p:tgtEl>
                </p:cond>
              </p:nextCondLst>
            </p:seq>
            <p:seq concurrent="1" nextAc="seek">
              <p:cTn id="117" restart="whenNotActive" fill="hold" evtFilter="cancelBubble" nodeType="interactiveSeq">
                <p:stCondLst>
                  <p:cond evt="onClick" delay="0">
                    <p:tgtEl>
                      <p:spTgt spid="438331"/>
                    </p:tgtEl>
                  </p:cond>
                </p:stCondLst>
                <p:endSync evt="end" delay="0">
                  <p:rtn val="all"/>
                </p:endSync>
                <p:childTnLst>
                  <p:par>
                    <p:cTn id="118" fill="hold" nodeType="clickPar">
                      <p:stCondLst>
                        <p:cond delay="0"/>
                      </p:stCondLst>
                      <p:childTnLst>
                        <p:par>
                          <p:cTn id="119" fill="hold" nodeType="withGroup">
                            <p:stCondLst>
                              <p:cond delay="0"/>
                            </p:stCondLst>
                            <p:childTnLst>
                              <p:par>
                                <p:cTn id="120" presetID="42" presetClass="path" presetSubtype="0" fill="hold" nodeType="clickEffect">
                                  <p:stCondLst>
                                    <p:cond delay="0"/>
                                  </p:stCondLst>
                                  <p:childTnLst>
                                    <p:animMotion origin="layout" path="M -0.97014 -0.19352 L -0.97014 -0.19352 " pathEditMode="fixed" rAng="0" ptsTypes="AA">
                                      <p:cBhvr>
                                        <p:cTn id="121" dur="10" fill="hold"/>
                                        <p:tgtEl>
                                          <p:spTgt spid="438297"/>
                                        </p:tgtEl>
                                        <p:attrNameLst>
                                          <p:attrName>ppt_x</p:attrName>
                                          <p:attrName>ppt_y</p:attrName>
                                        </p:attrNameLst>
                                      </p:cBhvr>
                                      <p:rCtr x="0" y="0"/>
                                    </p:animMotion>
                                  </p:childTnLst>
                                </p:cTn>
                              </p:par>
                              <p:par>
                                <p:cTn id="122" presetID="42" presetClass="path" presetSubtype="0" fill="hold" nodeType="withEffect">
                                  <p:stCondLst>
                                    <p:cond delay="0"/>
                                  </p:stCondLst>
                                  <p:childTnLst>
                                    <p:animMotion origin="layout" path="M -0.97014 -0.19352 L -0.97014 -0.19352 " pathEditMode="fixed" rAng="0" ptsTypes="AA">
                                      <p:cBhvr>
                                        <p:cTn id="123" dur="10" fill="hold"/>
                                        <p:tgtEl>
                                          <p:spTgt spid="438303"/>
                                        </p:tgtEl>
                                        <p:attrNameLst>
                                          <p:attrName>ppt_x</p:attrName>
                                          <p:attrName>ppt_y</p:attrName>
                                        </p:attrNameLst>
                                      </p:cBhvr>
                                      <p:rCtr x="0" y="0"/>
                                    </p:animMotion>
                                  </p:childTnLst>
                                </p:cTn>
                              </p:par>
                              <p:par>
                                <p:cTn id="124" presetID="42" presetClass="path" presetSubtype="0" fill="hold" nodeType="withEffect">
                                  <p:stCondLst>
                                    <p:cond delay="0"/>
                                  </p:stCondLst>
                                  <p:childTnLst>
                                    <p:animMotion origin="layout" path="M -0.97014 -0.19353 L -0.97014 -0.19353 " pathEditMode="fixed" rAng="0" ptsTypes="AA">
                                      <p:cBhvr>
                                        <p:cTn id="125" dur="10" fill="hold"/>
                                        <p:tgtEl>
                                          <p:spTgt spid="438302"/>
                                        </p:tgtEl>
                                        <p:attrNameLst>
                                          <p:attrName>ppt_x</p:attrName>
                                          <p:attrName>ppt_y</p:attrName>
                                        </p:attrNameLst>
                                      </p:cBhvr>
                                      <p:rCtr x="0" y="0"/>
                                    </p:animMotion>
                                  </p:childTnLst>
                                </p:cTn>
                              </p:par>
                              <p:par>
                                <p:cTn id="126" presetID="42" presetClass="path" presetSubtype="0" fill="hold" nodeType="withEffect">
                                  <p:stCondLst>
                                    <p:cond delay="0"/>
                                  </p:stCondLst>
                                  <p:childTnLst>
                                    <p:animMotion origin="layout" path="M -0.97014 -0.19353 L -0.97014 -0.19353 " pathEditMode="fixed" rAng="0" ptsTypes="AA">
                                      <p:cBhvr>
                                        <p:cTn id="127" dur="10" fill="hold"/>
                                        <p:tgtEl>
                                          <p:spTgt spid="438301"/>
                                        </p:tgtEl>
                                        <p:attrNameLst>
                                          <p:attrName>ppt_x</p:attrName>
                                          <p:attrName>ppt_y</p:attrName>
                                        </p:attrNameLst>
                                      </p:cBhvr>
                                      <p:rCtr x="0" y="0"/>
                                    </p:animMotion>
                                  </p:childTnLst>
                                </p:cTn>
                              </p:par>
                              <p:par>
                                <p:cTn id="128" presetID="42" presetClass="path" presetSubtype="0" fill="hold" grpId="1" nodeType="withEffect">
                                  <p:stCondLst>
                                    <p:cond delay="0"/>
                                  </p:stCondLst>
                                  <p:iterate type="lt">
                                    <p:tmPct val="0"/>
                                  </p:iterate>
                                  <p:childTnLst>
                                    <p:animMotion origin="layout" path="M -0.98911 0.41436 L -0.98911 0.41436 " pathEditMode="fixed" rAng="0" ptsTypes="AA">
                                      <p:cBhvr>
                                        <p:cTn id="129" dur="10" fill="hold"/>
                                        <p:tgtEl>
                                          <p:spTgt spid="438335">
                                            <p:bg/>
                                          </p:spTgt>
                                        </p:tgtEl>
                                        <p:attrNameLst>
                                          <p:attrName>ppt_x</p:attrName>
                                          <p:attrName>ppt_y</p:attrName>
                                        </p:attrNameLst>
                                      </p:cBhvr>
                                      <p:rCtr x="0" y="0"/>
                                    </p:animMotion>
                                  </p:childTnLst>
                                </p:cTn>
                              </p:par>
                              <p:par>
                                <p:cTn id="130" presetID="42" presetClass="path" presetSubtype="0" fill="hold" grpId="1" nodeType="withEffect">
                                  <p:stCondLst>
                                    <p:cond delay="0"/>
                                  </p:stCondLst>
                                  <p:iterate type="lt">
                                    <p:tmPct val="0"/>
                                  </p:iterate>
                                  <p:childTnLst>
                                    <p:animMotion origin="layout" path="M -0.99831 0.41436 L -0.99831 0.41436 " pathEditMode="fixed" rAng="0" ptsTypes="AA">
                                      <p:cBhvr>
                                        <p:cTn id="131" dur="10" fill="hold"/>
                                        <p:tgtEl>
                                          <p:spTgt spid="438335">
                                            <p:txEl>
                                              <p:pRg st="0" end="0"/>
                                            </p:txEl>
                                          </p:spTgt>
                                        </p:tgtEl>
                                        <p:attrNameLst>
                                          <p:attrName>ppt_x</p:attrName>
                                          <p:attrName>ppt_y</p:attrName>
                                        </p:attrNameLst>
                                      </p:cBhvr>
                                      <p:rCtr x="0" y="0"/>
                                    </p:animMotion>
                                  </p:childTnLst>
                                </p:cTn>
                              </p:par>
                              <p:par>
                                <p:cTn id="132" presetID="1" presetClass="exit" presetSubtype="0" fill="hold" grpId="2" nodeType="withEffect">
                                  <p:stCondLst>
                                    <p:cond delay="0"/>
                                  </p:stCondLst>
                                  <p:childTnLst>
                                    <p:set>
                                      <p:cBhvr>
                                        <p:cTn id="133" dur="1" fill="hold">
                                          <p:stCondLst>
                                            <p:cond delay="0"/>
                                          </p:stCondLst>
                                        </p:cTn>
                                        <p:tgtEl>
                                          <p:spTgt spid="438335">
                                            <p:txEl>
                                              <p:pRg st="0" end="0"/>
                                            </p:txEl>
                                          </p:spTgt>
                                        </p:tgtEl>
                                        <p:attrNameLst>
                                          <p:attrName>style.visibility</p:attrName>
                                        </p:attrNameLst>
                                      </p:cBhvr>
                                      <p:to>
                                        <p:strVal val="hidden"/>
                                      </p:to>
                                    </p:set>
                                  </p:childTnLst>
                                </p:cTn>
                              </p:par>
                              <p:par>
                                <p:cTn id="134" presetID="1" presetClass="exit" presetSubtype="0" fill="hold" grpId="2" nodeType="withEffect">
                                  <p:stCondLst>
                                    <p:cond delay="0"/>
                                  </p:stCondLst>
                                  <p:childTnLst>
                                    <p:set>
                                      <p:cBhvr>
                                        <p:cTn id="135" dur="1" fill="hold">
                                          <p:stCondLst>
                                            <p:cond delay="0"/>
                                          </p:stCondLst>
                                        </p:cTn>
                                        <p:tgtEl>
                                          <p:spTgt spid="438335">
                                            <p:bg/>
                                          </p:spTgt>
                                        </p:tgtEl>
                                        <p:attrNameLst>
                                          <p:attrName>style.visibility</p:attrName>
                                        </p:attrNameLst>
                                      </p:cBhvr>
                                      <p:to>
                                        <p:strVal val="hidden"/>
                                      </p:to>
                                    </p:set>
                                  </p:childTnLst>
                                </p:cTn>
                              </p:par>
                            </p:childTnLst>
                          </p:cTn>
                        </p:par>
                        <p:par>
                          <p:cTn id="136" fill="hold" nodeType="afterGroup">
                            <p:stCondLst>
                              <p:cond delay="10"/>
                            </p:stCondLst>
                            <p:childTnLst>
                              <p:par>
                                <p:cTn id="137" presetID="12" presetClass="exit" presetSubtype="1" fill="hold" nodeType="afterEffect">
                                  <p:stCondLst>
                                    <p:cond delay="0"/>
                                  </p:stCondLst>
                                  <p:childTnLst>
                                    <p:animEffect transition="out" filter="slide(fromTop)">
                                      <p:cBhvr>
                                        <p:cTn id="138" dur="1000"/>
                                        <p:tgtEl>
                                          <p:spTgt spid="438332"/>
                                        </p:tgtEl>
                                      </p:cBhvr>
                                    </p:animEffect>
                                    <p:set>
                                      <p:cBhvr>
                                        <p:cTn id="139" dur="1" fill="hold">
                                          <p:stCondLst>
                                            <p:cond delay="999"/>
                                          </p:stCondLst>
                                        </p:cTn>
                                        <p:tgtEl>
                                          <p:spTgt spid="438332"/>
                                        </p:tgtEl>
                                        <p:attrNameLst>
                                          <p:attrName>style.visibility</p:attrName>
                                        </p:attrNameLst>
                                      </p:cBhvr>
                                      <p:to>
                                        <p:strVal val="hidden"/>
                                      </p:to>
                                    </p:set>
                                  </p:childTnLst>
                                </p:cTn>
                              </p:par>
                            </p:childTnLst>
                          </p:cTn>
                        </p:par>
                        <p:par>
                          <p:cTn id="140" fill="hold" nodeType="afterGroup">
                            <p:stCondLst>
                              <p:cond delay="1010"/>
                            </p:stCondLst>
                            <p:childTnLst>
                              <p:par>
                                <p:cTn id="141" presetID="10" presetClass="entr" presetSubtype="0" fill="hold" grpId="5" nodeType="afterEffect">
                                  <p:stCondLst>
                                    <p:cond delay="490"/>
                                  </p:stCondLst>
                                  <p:childTnLst>
                                    <p:set>
                                      <p:cBhvr>
                                        <p:cTn id="142" dur="1" fill="hold">
                                          <p:stCondLst>
                                            <p:cond delay="0"/>
                                          </p:stCondLst>
                                        </p:cTn>
                                        <p:tgtEl>
                                          <p:spTgt spid="438335">
                                            <p:bg/>
                                          </p:spTgt>
                                        </p:tgtEl>
                                        <p:attrNameLst>
                                          <p:attrName>style.visibility</p:attrName>
                                        </p:attrNameLst>
                                      </p:cBhvr>
                                      <p:to>
                                        <p:strVal val="visible"/>
                                      </p:to>
                                    </p:set>
                                    <p:animEffect transition="in" filter="fade">
                                      <p:cBhvr>
                                        <p:cTn id="143" dur="500"/>
                                        <p:tgtEl>
                                          <p:spTgt spid="438335">
                                            <p:bg/>
                                          </p:spTgt>
                                        </p:tgtEl>
                                      </p:cBhvr>
                                    </p:animEffect>
                                  </p:childTnLst>
                                </p:cTn>
                              </p:par>
                            </p:childTnLst>
                          </p:cTn>
                        </p:par>
                        <p:par>
                          <p:cTn id="144" fill="hold" nodeType="afterGroup">
                            <p:stCondLst>
                              <p:cond delay="2000"/>
                            </p:stCondLst>
                            <p:childTnLst>
                              <p:par>
                                <p:cTn id="145" presetID="10" presetClass="entr" presetSubtype="0" fill="hold" grpId="4" nodeType="afterEffect">
                                  <p:stCondLst>
                                    <p:cond delay="0"/>
                                  </p:stCondLst>
                                  <p:iterate type="lt">
                                    <p:tmPct val="0"/>
                                  </p:iterate>
                                  <p:childTnLst>
                                    <p:set>
                                      <p:cBhvr>
                                        <p:cTn id="146" dur="1" fill="hold">
                                          <p:stCondLst>
                                            <p:cond delay="0"/>
                                          </p:stCondLst>
                                        </p:cTn>
                                        <p:tgtEl>
                                          <p:spTgt spid="438335">
                                            <p:txEl>
                                              <p:pRg st="0" end="0"/>
                                            </p:txEl>
                                          </p:spTgt>
                                        </p:tgtEl>
                                        <p:attrNameLst>
                                          <p:attrName>style.visibility</p:attrName>
                                        </p:attrNameLst>
                                      </p:cBhvr>
                                      <p:to>
                                        <p:strVal val="visible"/>
                                      </p:to>
                                    </p:set>
                                    <p:animEffect transition="in" filter="fade">
                                      <p:cBhvr>
                                        <p:cTn id="147" dur="500"/>
                                        <p:tgtEl>
                                          <p:spTgt spid="438335">
                                            <p:txEl>
                                              <p:pRg st="0" end="0"/>
                                            </p:txEl>
                                          </p:spTgt>
                                        </p:tgtEl>
                                      </p:cBhvr>
                                    </p:animEffect>
                                  </p:childTnLst>
                                </p:cTn>
                              </p:par>
                            </p:childTnLst>
                          </p:cTn>
                        </p:par>
                        <p:par>
                          <p:cTn id="148" fill="hold" nodeType="afterGroup">
                            <p:stCondLst>
                              <p:cond delay="2500"/>
                            </p:stCondLst>
                            <p:childTnLst>
                              <p:par>
                                <p:cTn id="149" presetID="27" presetClass="entr" presetSubtype="0" fill="hold" grpId="3" nodeType="afterEffect">
                                  <p:stCondLst>
                                    <p:cond delay="0"/>
                                  </p:stCondLst>
                                  <p:iterate type="lt">
                                    <p:tmPct val="50000"/>
                                  </p:iterate>
                                  <p:childTnLst>
                                    <p:set>
                                      <p:cBhvr>
                                        <p:cTn id="150" dur="1" fill="hold">
                                          <p:stCondLst>
                                            <p:cond delay="0"/>
                                          </p:stCondLst>
                                        </p:cTn>
                                        <p:tgtEl>
                                          <p:spTgt spid="438335">
                                            <p:txEl>
                                              <p:pRg st="0" end="0"/>
                                            </p:txEl>
                                          </p:spTgt>
                                        </p:tgtEl>
                                        <p:attrNameLst>
                                          <p:attrName>style.visibility</p:attrName>
                                        </p:attrNameLst>
                                      </p:cBhvr>
                                      <p:to>
                                        <p:strVal val="visible"/>
                                      </p:to>
                                    </p:set>
                                    <p:anim calcmode="discrete" valueType="clr">
                                      <p:cBhvr override="childStyle">
                                        <p:cTn id="151" dur="80"/>
                                        <p:tgtEl>
                                          <p:spTgt spid="438335">
                                            <p:txEl>
                                              <p:pRg st="0" end="0"/>
                                            </p:txEl>
                                          </p:spTgt>
                                        </p:tgtEl>
                                        <p:attrNameLst>
                                          <p:attrName>style.color</p:attrName>
                                        </p:attrNameLst>
                                      </p:cBhvr>
                                      <p:tavLst>
                                        <p:tav tm="0">
                                          <p:val>
                                            <p:clrVal>
                                              <a:srgbClr val="CC9900"/>
                                            </p:clrVal>
                                          </p:val>
                                        </p:tav>
                                        <p:tav tm="50000">
                                          <p:val>
                                            <p:clrVal>
                                              <a:srgbClr val="663300"/>
                                            </p:clrVal>
                                          </p:val>
                                        </p:tav>
                                      </p:tavLst>
                                    </p:anim>
                                    <p:anim calcmode="discrete" valueType="clr">
                                      <p:cBhvr>
                                        <p:cTn id="152" dur="80"/>
                                        <p:tgtEl>
                                          <p:spTgt spid="438335">
                                            <p:txEl>
                                              <p:pRg st="0" end="0"/>
                                            </p:txEl>
                                          </p:spTgt>
                                        </p:tgtEl>
                                        <p:attrNameLst>
                                          <p:attrName>fillcolor</p:attrName>
                                        </p:attrNameLst>
                                      </p:cBhvr>
                                      <p:tavLst>
                                        <p:tav tm="0">
                                          <p:val>
                                            <p:clrVal>
                                              <a:schemeClr val="accent2"/>
                                            </p:clrVal>
                                          </p:val>
                                        </p:tav>
                                        <p:tav tm="50000">
                                          <p:val>
                                            <p:clrVal>
                                              <a:schemeClr val="hlink"/>
                                            </p:clrVal>
                                          </p:val>
                                        </p:tav>
                                      </p:tavLst>
                                    </p:anim>
                                    <p:set>
                                      <p:cBhvr>
                                        <p:cTn id="153" dur="80"/>
                                        <p:tgtEl>
                                          <p:spTgt spid="438335">
                                            <p:txEl>
                                              <p:pRg st="0" end="0"/>
                                            </p:txEl>
                                          </p:spTgt>
                                        </p:tgtEl>
                                        <p:attrNameLst>
                                          <p:attrName>fill.type</p:attrName>
                                        </p:attrNameLst>
                                      </p:cBhvr>
                                      <p:to>
                                        <p:strVal val="solid"/>
                                      </p:to>
                                    </p:set>
                                  </p:childTnLst>
                                </p:cTn>
                              </p:par>
                            </p:childTnLst>
                          </p:cTn>
                        </p:par>
                      </p:childTnLst>
                    </p:cTn>
                  </p:par>
                </p:childTnLst>
              </p:cTn>
              <p:nextCondLst>
                <p:cond evt="onClick" delay="0">
                  <p:tgtEl>
                    <p:spTgt spid="438331"/>
                  </p:tgtEl>
                </p:cond>
              </p:nextCondLst>
            </p:seq>
            <p:seq concurrent="1" nextAc="seek">
              <p:cTn id="154" restart="whenNotActive" fill="hold" evtFilter="cancelBubble" nodeType="interactiveSeq">
                <p:stCondLst>
                  <p:cond evt="onClick" delay="0">
                    <p:tgtEl>
                      <p:spTgt spid="7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0" nodeType="afterEffect">
                                  <p:stCondLst>
                                    <p:cond delay="0"/>
                                  </p:stCondLst>
                                  <p:iterate type="lt">
                                    <p:tmPct val="0"/>
                                  </p:iterate>
                                  <p:childTnLst>
                                    <p:animEffect transition="out" filter="fade">
                                      <p:cBhvr>
                                        <p:cTn id="158" dur="500"/>
                                        <p:tgtEl>
                                          <p:spTgt spid="438335">
                                            <p:txEl>
                                              <p:pRg st="0" end="0"/>
                                            </p:txEl>
                                          </p:spTgt>
                                        </p:tgtEl>
                                      </p:cBhvr>
                                    </p:animEffect>
                                    <p:set>
                                      <p:cBhvr>
                                        <p:cTn id="159" dur="1" fill="hold">
                                          <p:stCondLst>
                                            <p:cond delay="499"/>
                                          </p:stCondLst>
                                        </p:cTn>
                                        <p:tgtEl>
                                          <p:spTgt spid="438335">
                                            <p:txEl>
                                              <p:pRg st="0" end="0"/>
                                            </p:txEl>
                                          </p:spTgt>
                                        </p:tgtEl>
                                        <p:attrNameLst>
                                          <p:attrName>style.visibility</p:attrName>
                                        </p:attrNameLst>
                                      </p:cBhvr>
                                      <p:to>
                                        <p:strVal val="hidden"/>
                                      </p:to>
                                    </p:set>
                                  </p:childTnLst>
                                </p:cTn>
                              </p:par>
                            </p:childTnLst>
                          </p:cTn>
                        </p:par>
                        <p:par>
                          <p:cTn id="160" fill="hold">
                            <p:stCondLst>
                              <p:cond delay="500"/>
                            </p:stCondLst>
                            <p:childTnLst>
                              <p:par>
                                <p:cTn id="161" presetID="10" presetClass="exit" presetSubtype="0" fill="hold" grpId="0" nodeType="afterEffect">
                                  <p:stCondLst>
                                    <p:cond delay="0"/>
                                  </p:stCondLst>
                                  <p:iterate type="lt">
                                    <p:tmPct val="0"/>
                                  </p:iterate>
                                  <p:childTnLst>
                                    <p:animEffect transition="out" filter="fade">
                                      <p:cBhvr>
                                        <p:cTn id="162" dur="500"/>
                                        <p:tgtEl>
                                          <p:spTgt spid="438335">
                                            <p:bg/>
                                          </p:spTgt>
                                        </p:tgtEl>
                                      </p:cBhvr>
                                    </p:animEffect>
                                    <p:set>
                                      <p:cBhvr>
                                        <p:cTn id="163" dur="1" fill="hold">
                                          <p:stCondLst>
                                            <p:cond delay="499"/>
                                          </p:stCondLst>
                                        </p:cTn>
                                        <p:tgtEl>
                                          <p:spTgt spid="438335">
                                            <p:bg/>
                                          </p:spTgt>
                                        </p:tgtEl>
                                        <p:attrNameLst>
                                          <p:attrName>style.visibility</p:attrName>
                                        </p:attrNameLst>
                                      </p:cBhvr>
                                      <p:to>
                                        <p:strVal val="hidden"/>
                                      </p:to>
                                    </p:set>
                                  </p:childTnLst>
                                </p:cTn>
                              </p:par>
                            </p:childTnLst>
                          </p:cTn>
                        </p:par>
                      </p:childTnLst>
                    </p:cTn>
                  </p:par>
                </p:childTnLst>
              </p:cTn>
              <p:nextCondLst>
                <p:cond evt="onClick" delay="0">
                  <p:tgtEl>
                    <p:spTgt spid="78"/>
                  </p:tgtEl>
                </p:cond>
              </p:nextCondLst>
            </p:seq>
          </p:childTnLst>
        </p:cTn>
      </p:par>
    </p:tnLst>
    <p:bldLst>
      <p:bldP spid="438275" grpId="0" animBg="1"/>
      <p:bldP spid="438276" grpId="0" animBg="1"/>
      <p:bldP spid="438277" grpId="0" animBg="1"/>
      <p:bldP spid="438278" grpId="0" animBg="1"/>
      <p:bldP spid="438283" grpId="0" animBg="1"/>
      <p:bldP spid="438283" grpId="1" animBg="1"/>
      <p:bldP spid="438284" grpId="0" animBg="1"/>
      <p:bldP spid="438284" grpId="1" animBg="1"/>
      <p:bldP spid="438285" grpId="0" animBg="1"/>
      <p:bldP spid="438285" grpId="1" animBg="1"/>
      <p:bldP spid="438286" grpId="0" animBg="1"/>
      <p:bldP spid="438286" grpId="1" animBg="1"/>
      <p:bldP spid="438287" grpId="0" animBg="1"/>
      <p:bldP spid="438287" grpId="1" animBg="1"/>
      <p:bldP spid="438287" grpId="2" animBg="1"/>
      <p:bldP spid="438288" grpId="0" animBg="1"/>
      <p:bldP spid="438288" grpId="1" animBg="1"/>
      <p:bldP spid="438289" grpId="0" animBg="1"/>
      <p:bldP spid="438290" grpId="0" animBg="1"/>
      <p:bldP spid="438291" grpId="0" animBg="1"/>
      <p:bldP spid="438292" grpId="0" animBg="1"/>
      <p:bldP spid="438335" grpId="0" build="allAtOnce" animBg="1" autoUpdateAnimBg="0"/>
      <p:bldP spid="438335" grpId="1" build="allAtOnce" animBg="1" autoUpdateAnimBg="0"/>
      <p:bldP spid="438335" grpId="2" build="allAtOnce" animBg="1" autoUpdateAnimBg="0"/>
      <p:bldP spid="438335" grpId="3" build="allAtOnce" autoUpdateAnimBg="0"/>
      <p:bldP spid="438335" grpId="4" build="allAtOnce" autoUpdateAnimBg="0"/>
      <p:bldP spid="438335" grpId="5" build="allAtOnce"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0C3B5E">
                <a:shade val="30000"/>
                <a:satMod val="115000"/>
              </a:srgbClr>
            </a:gs>
            <a:gs pos="50000">
              <a:srgbClr val="0C3B5E">
                <a:shade val="67500"/>
                <a:satMod val="115000"/>
              </a:srgbClr>
            </a:gs>
            <a:gs pos="100000">
              <a:srgbClr val="0C3B5E">
                <a:shade val="100000"/>
                <a:satMod val="115000"/>
              </a:srgbClr>
            </a:gs>
          </a:gsLst>
          <a:path path="circle">
            <a:fillToRect r="100000" b="100000"/>
          </a:path>
        </a:gra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6EF6F6A-EF22-0866-FB27-32C3DE61FB5F}"/>
              </a:ext>
            </a:extLst>
          </p:cNvPr>
          <p:cNvSpPr>
            <a:spLocks noGrp="1"/>
          </p:cNvSpPr>
          <p:nvPr>
            <p:ph type="ctrTitle"/>
          </p:nvPr>
        </p:nvSpPr>
        <p:spPr>
          <a:xfrm>
            <a:off x="3061854" y="901091"/>
            <a:ext cx="6068291" cy="1287337"/>
          </a:xfrm>
          <a:effectLst>
            <a:outerShdw blurRad="50800" dist="38100" dir="2700000" algn="tl" rotWithShape="0">
              <a:prstClr val="black">
                <a:alpha val="40000"/>
              </a:prstClr>
            </a:outerShdw>
          </a:effectLst>
        </p:spPr>
        <p:txBody>
          <a:bodyPr>
            <a:noAutofit/>
          </a:bodyPr>
          <a:lstStyle/>
          <a:p>
            <a:r>
              <a:rPr lang="en-US" sz="8000" b="1" i="1" dirty="0">
                <a:solidFill>
                  <a:schemeClr val="bg1"/>
                </a:solidFill>
                <a:effectLst/>
                <a:latin typeface="Sabon" panose="02020602060506020403" pitchFamily="18" charset="77"/>
              </a:rPr>
              <a:t>Thank You!</a:t>
            </a:r>
            <a:endParaRPr lang="en-US" sz="8000" dirty="0">
              <a:solidFill>
                <a:schemeClr val="bg1"/>
              </a:solidFill>
              <a:effectLst/>
              <a:latin typeface="Sabon" panose="02020602060506020403" pitchFamily="18" charset="77"/>
            </a:endParaRPr>
          </a:p>
        </p:txBody>
      </p:sp>
      <p:sp>
        <p:nvSpPr>
          <p:cNvPr id="10" name="Rectangle 9">
            <a:extLst>
              <a:ext uri="{FF2B5EF4-FFF2-40B4-BE49-F238E27FC236}">
                <a16:creationId xmlns:a16="http://schemas.microsoft.com/office/drawing/2014/main" id="{5039F46A-ED8A-8701-7861-2AF5ACDF9F34}"/>
              </a:ext>
            </a:extLst>
          </p:cNvPr>
          <p:cNvSpPr/>
          <p:nvPr/>
        </p:nvSpPr>
        <p:spPr>
          <a:xfrm>
            <a:off x="0" y="3009900"/>
            <a:ext cx="12192000" cy="3848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64D2E742-4C48-B3D8-E063-9772962F91FF}"/>
              </a:ext>
            </a:extLst>
          </p:cNvPr>
          <p:cNvGrpSpPr/>
          <p:nvPr/>
        </p:nvGrpSpPr>
        <p:grpSpPr>
          <a:xfrm>
            <a:off x="760270" y="3522641"/>
            <a:ext cx="10671458" cy="2371999"/>
            <a:chOff x="498953" y="4173614"/>
            <a:chExt cx="10671458" cy="2371999"/>
          </a:xfrm>
        </p:grpSpPr>
        <p:grpSp>
          <p:nvGrpSpPr>
            <p:cNvPr id="15" name="Group 14">
              <a:extLst>
                <a:ext uri="{FF2B5EF4-FFF2-40B4-BE49-F238E27FC236}">
                  <a16:creationId xmlns:a16="http://schemas.microsoft.com/office/drawing/2014/main" id="{2C7399B9-5229-2A95-41C3-68B9F46541C9}"/>
                </a:ext>
              </a:extLst>
            </p:cNvPr>
            <p:cNvGrpSpPr/>
            <p:nvPr/>
          </p:nvGrpSpPr>
          <p:grpSpPr>
            <a:xfrm>
              <a:off x="498953" y="4173614"/>
              <a:ext cx="10671458" cy="1243747"/>
              <a:chOff x="498953" y="4173614"/>
              <a:chExt cx="10671458" cy="1243747"/>
            </a:xfrm>
          </p:grpSpPr>
          <p:pic>
            <p:nvPicPr>
              <p:cNvPr id="11" name="Picture 10" descr="Logo&#10;&#10;Description automatically generated">
                <a:extLst>
                  <a:ext uri="{FF2B5EF4-FFF2-40B4-BE49-F238E27FC236}">
                    <a16:creationId xmlns:a16="http://schemas.microsoft.com/office/drawing/2014/main" id="{5C6FE264-4E9A-77B1-E13E-BBD708FB8895}"/>
                  </a:ext>
                </a:extLst>
              </p:cNvPr>
              <p:cNvPicPr>
                <a:picLocks noChangeAspect="1"/>
              </p:cNvPicPr>
              <p:nvPr/>
            </p:nvPicPr>
            <p:blipFill>
              <a:blip r:embed="rId2"/>
              <a:stretch>
                <a:fillRect/>
              </a:stretch>
            </p:blipFill>
            <p:spPr>
              <a:xfrm>
                <a:off x="4995762" y="4173614"/>
                <a:ext cx="2200476" cy="1243747"/>
              </a:xfrm>
              <a:prstGeom prst="rect">
                <a:avLst/>
              </a:prstGeom>
            </p:spPr>
          </p:pic>
          <p:sp>
            <p:nvSpPr>
              <p:cNvPr id="12" name="TextBox 11">
                <a:extLst>
                  <a:ext uri="{FF2B5EF4-FFF2-40B4-BE49-F238E27FC236}">
                    <a16:creationId xmlns:a16="http://schemas.microsoft.com/office/drawing/2014/main" id="{7643B96D-FBB1-4178-BDC8-992CA567F69A}"/>
                  </a:ext>
                </a:extLst>
              </p:cNvPr>
              <p:cNvSpPr txBox="1"/>
              <p:nvPr/>
            </p:nvSpPr>
            <p:spPr>
              <a:xfrm>
                <a:off x="8217827" y="4533878"/>
                <a:ext cx="2952584" cy="523220"/>
              </a:xfrm>
              <a:prstGeom prst="rect">
                <a:avLst/>
              </a:prstGeom>
              <a:noFill/>
            </p:spPr>
            <p:txBody>
              <a:bodyPr wrap="square">
                <a:spAutoFit/>
              </a:bodyPr>
              <a:lstStyle/>
              <a:p>
                <a:pPr algn="ctr"/>
                <a:r>
                  <a:rPr lang="en-US" sz="2800" b="1" dirty="0">
                    <a:solidFill>
                      <a:srgbClr val="0C3B5E"/>
                    </a:solidFill>
                    <a:effectLst/>
                    <a:latin typeface="Trade Gothic Bold No. 2" pitchFamily="2" charset="0"/>
                  </a:rPr>
                  <a:t>1-800-247-4422</a:t>
                </a:r>
                <a:endParaRPr lang="en-US" sz="2000" b="1" dirty="0">
                  <a:solidFill>
                    <a:srgbClr val="0C3B5E"/>
                  </a:solidFill>
                  <a:effectLst/>
                  <a:latin typeface="Trade Gothic Bold No. 2" pitchFamily="2" charset="0"/>
                </a:endParaRPr>
              </a:p>
            </p:txBody>
          </p:sp>
          <p:sp>
            <p:nvSpPr>
              <p:cNvPr id="13" name="TextBox 12">
                <a:extLst>
                  <a:ext uri="{FF2B5EF4-FFF2-40B4-BE49-F238E27FC236}">
                    <a16:creationId xmlns:a16="http://schemas.microsoft.com/office/drawing/2014/main" id="{0F8F277C-DA6D-9924-7CE3-94E69EC6143F}"/>
                  </a:ext>
                </a:extLst>
              </p:cNvPr>
              <p:cNvSpPr txBox="1"/>
              <p:nvPr/>
            </p:nvSpPr>
            <p:spPr>
              <a:xfrm>
                <a:off x="498953" y="4533878"/>
                <a:ext cx="3475219" cy="523220"/>
              </a:xfrm>
              <a:prstGeom prst="rect">
                <a:avLst/>
              </a:prstGeom>
              <a:noFill/>
            </p:spPr>
            <p:txBody>
              <a:bodyPr wrap="square">
                <a:spAutoFit/>
              </a:bodyPr>
              <a:lstStyle/>
              <a:p>
                <a:pPr algn="ctr"/>
                <a:r>
                  <a:rPr lang="en-US" sz="2800" b="1" dirty="0" err="1">
                    <a:solidFill>
                      <a:srgbClr val="0C3B5E"/>
                    </a:solidFill>
                    <a:effectLst/>
                    <a:latin typeface="Trade Gothic Bold No. 2" pitchFamily="2" charset="0"/>
                  </a:rPr>
                  <a:t>SHIBA.idaho.gov</a:t>
                </a:r>
                <a:endParaRPr lang="en-US" sz="2800" b="1" dirty="0">
                  <a:solidFill>
                    <a:srgbClr val="0C3B5E"/>
                  </a:solidFill>
                  <a:effectLst/>
                  <a:latin typeface="Trade Gothic Bold No. 2" pitchFamily="2" charset="0"/>
                </a:endParaRPr>
              </a:p>
            </p:txBody>
          </p:sp>
        </p:grpSp>
        <p:grpSp>
          <p:nvGrpSpPr>
            <p:cNvPr id="14" name="Group 13">
              <a:extLst>
                <a:ext uri="{FF2B5EF4-FFF2-40B4-BE49-F238E27FC236}">
                  <a16:creationId xmlns:a16="http://schemas.microsoft.com/office/drawing/2014/main" id="{146B57D8-424C-954E-1596-B1B0AEA9C72A}"/>
                </a:ext>
              </a:extLst>
            </p:cNvPr>
            <p:cNvGrpSpPr/>
            <p:nvPr/>
          </p:nvGrpSpPr>
          <p:grpSpPr>
            <a:xfrm>
              <a:off x="890490" y="5729746"/>
              <a:ext cx="10248688" cy="815867"/>
              <a:chOff x="890490" y="5729746"/>
              <a:chExt cx="10248688" cy="815867"/>
            </a:xfrm>
          </p:grpSpPr>
          <p:pic>
            <p:nvPicPr>
              <p:cNvPr id="3" name="Content Placeholder 5" descr="A screenshot of a video game&#10;&#10;Description automatically generated with medium confidence">
                <a:extLst>
                  <a:ext uri="{FF2B5EF4-FFF2-40B4-BE49-F238E27FC236}">
                    <a16:creationId xmlns:a16="http://schemas.microsoft.com/office/drawing/2014/main" id="{4DD4BBB4-B45E-8468-AE6B-4D45D60B9AA9}"/>
                  </a:ext>
                </a:extLst>
              </p:cNvPr>
              <p:cNvPicPr>
                <a:picLocks noChangeAspect="1"/>
              </p:cNvPicPr>
              <p:nvPr/>
            </p:nvPicPr>
            <p:blipFill>
              <a:blip r:embed="rId3"/>
              <a:stretch>
                <a:fillRect/>
              </a:stretch>
            </p:blipFill>
            <p:spPr>
              <a:xfrm>
                <a:off x="890490" y="5841888"/>
                <a:ext cx="1468754" cy="591582"/>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DF6F732E-3789-D73B-2FB7-3CC8CC768917}"/>
                  </a:ext>
                </a:extLst>
              </p:cNvPr>
              <p:cNvPicPr>
                <a:picLocks noChangeAspect="1"/>
              </p:cNvPicPr>
              <p:nvPr/>
            </p:nvPicPr>
            <p:blipFill>
              <a:blip r:embed="rId4"/>
              <a:stretch>
                <a:fillRect/>
              </a:stretch>
            </p:blipFill>
            <p:spPr>
              <a:xfrm>
                <a:off x="6734083" y="5842833"/>
                <a:ext cx="1458074" cy="589692"/>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46C22671-C839-D650-7D60-79624741C0F4}"/>
                  </a:ext>
                </a:extLst>
              </p:cNvPr>
              <p:cNvPicPr>
                <a:picLocks noChangeAspect="1"/>
              </p:cNvPicPr>
              <p:nvPr/>
            </p:nvPicPr>
            <p:blipFill>
              <a:blip r:embed="rId5"/>
              <a:stretch>
                <a:fillRect/>
              </a:stretch>
            </p:blipFill>
            <p:spPr>
              <a:xfrm>
                <a:off x="3787063" y="5832577"/>
                <a:ext cx="1519201" cy="610205"/>
              </a:xfrm>
              <a:prstGeom prst="rect">
                <a:avLst/>
              </a:prstGeom>
            </p:spPr>
          </p:pic>
          <p:pic>
            <p:nvPicPr>
              <p:cNvPr id="9" name="Picture 8" descr="Logo&#10;&#10;Description automatically generated">
                <a:extLst>
                  <a:ext uri="{FF2B5EF4-FFF2-40B4-BE49-F238E27FC236}">
                    <a16:creationId xmlns:a16="http://schemas.microsoft.com/office/drawing/2014/main" id="{1B668F55-5925-ECB8-D001-C15F47F293D0}"/>
                  </a:ext>
                </a:extLst>
              </p:cNvPr>
              <p:cNvPicPr>
                <a:picLocks noChangeAspect="1"/>
              </p:cNvPicPr>
              <p:nvPr/>
            </p:nvPicPr>
            <p:blipFill>
              <a:blip r:embed="rId6"/>
              <a:stretch>
                <a:fillRect/>
              </a:stretch>
            </p:blipFill>
            <p:spPr>
              <a:xfrm>
                <a:off x="9619977" y="5729746"/>
                <a:ext cx="1519201" cy="815867"/>
              </a:xfrm>
              <a:prstGeom prst="rect">
                <a:avLst/>
              </a:prstGeom>
            </p:spPr>
          </p:pic>
        </p:grpSp>
      </p:grpSp>
      <p:sp>
        <p:nvSpPr>
          <p:cNvPr id="8" name="TextBox 7">
            <a:extLst>
              <a:ext uri="{FF2B5EF4-FFF2-40B4-BE49-F238E27FC236}">
                <a16:creationId xmlns:a16="http://schemas.microsoft.com/office/drawing/2014/main" id="{892F8318-336C-869F-5132-BF9AC98EDE96}"/>
              </a:ext>
            </a:extLst>
          </p:cNvPr>
          <p:cNvSpPr txBox="1"/>
          <p:nvPr/>
        </p:nvSpPr>
        <p:spPr>
          <a:xfrm>
            <a:off x="745236" y="6178354"/>
            <a:ext cx="10701527" cy="246221"/>
          </a:xfrm>
          <a:prstGeom prst="rect">
            <a:avLst/>
          </a:prstGeom>
          <a:noFill/>
        </p:spPr>
        <p:txBody>
          <a:bodyPr wrap="square">
            <a:spAutoFit/>
          </a:bodyPr>
          <a:lstStyle/>
          <a:p>
            <a:pPr algn="ctr"/>
            <a:r>
              <a:rPr lang="en-US" sz="1000" dirty="0">
                <a:solidFill>
                  <a:srgbClr val="0C3B5E"/>
                </a:solidFill>
                <a:effectLst/>
                <a:latin typeface="TradeGothic" pitchFamily="2" charset="0"/>
              </a:rPr>
              <a:t>This project was supported, in part by grant number </a:t>
            </a:r>
            <a:r>
              <a:rPr lang="en-US" sz="1000" dirty="0">
                <a:solidFill>
                  <a:srgbClr val="0C3B5E"/>
                </a:solidFill>
                <a:latin typeface="TradeGothic" pitchFamily="2" charset="0"/>
              </a:rPr>
              <a:t>2202IDMISH</a:t>
            </a:r>
            <a:r>
              <a:rPr lang="en-US" sz="1000" dirty="0">
                <a:solidFill>
                  <a:srgbClr val="0C3B5E"/>
                </a:solidFill>
                <a:effectLst/>
                <a:latin typeface="TradeGothic" pitchFamily="2" charset="0"/>
              </a:rPr>
              <a:t>, from the U.S. Administration for Community Living, Department of Health and Human Services, Washington, D.C. 20201.</a:t>
            </a:r>
          </a:p>
        </p:txBody>
      </p:sp>
    </p:spTree>
    <p:extLst>
      <p:ext uri="{BB962C8B-B14F-4D97-AF65-F5344CB8AC3E}">
        <p14:creationId xmlns:p14="http://schemas.microsoft.com/office/powerpoint/2010/main" val="1865526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B6FE58E1-C4EB-3F7C-6DE4-D2CD3FF1CBC6}"/>
              </a:ext>
            </a:extLst>
          </p:cNvPr>
          <p:cNvSpPr txBox="1"/>
          <p:nvPr/>
        </p:nvSpPr>
        <p:spPr>
          <a:xfrm>
            <a:off x="588936" y="2459504"/>
            <a:ext cx="2251128" cy="1938992"/>
          </a:xfrm>
          <a:prstGeom prst="rect">
            <a:avLst/>
          </a:prstGeom>
          <a:noFill/>
          <a:effectLst>
            <a:outerShdw blurRad="50800" dist="38100" algn="l" rotWithShape="0">
              <a:prstClr val="black">
                <a:alpha val="40000"/>
              </a:prstClr>
            </a:outerShdw>
          </a:effectLst>
        </p:spPr>
        <p:txBody>
          <a:bodyPr wrap="square">
            <a:spAutoFit/>
          </a:bodyPr>
          <a:lstStyle/>
          <a:p>
            <a:r>
              <a:rPr lang="en-US" sz="6000" b="1" i="1" dirty="0">
                <a:solidFill>
                  <a:srgbClr val="FDBC46"/>
                </a:solidFill>
                <a:effectLst/>
                <a:latin typeface="Sabon" panose="02020602060506020403" pitchFamily="18" charset="77"/>
              </a:rPr>
              <a:t>Title</a:t>
            </a:r>
          </a:p>
          <a:p>
            <a:r>
              <a:rPr lang="en-US" sz="6000" b="1" i="1" dirty="0">
                <a:solidFill>
                  <a:srgbClr val="FDBC46"/>
                </a:solidFill>
                <a:latin typeface="Sabon" panose="02020602060506020403" pitchFamily="18" charset="77"/>
              </a:rPr>
              <a:t>Here</a:t>
            </a:r>
            <a:endParaRPr lang="en-US" sz="6000" dirty="0"/>
          </a:p>
        </p:txBody>
      </p:sp>
      <p:sp>
        <p:nvSpPr>
          <p:cNvPr id="35" name="Content Placeholder 34">
            <a:extLst>
              <a:ext uri="{FF2B5EF4-FFF2-40B4-BE49-F238E27FC236}">
                <a16:creationId xmlns:a16="http://schemas.microsoft.com/office/drawing/2014/main" id="{4D337078-D49B-BB8E-3DC8-FC559703003E}"/>
              </a:ext>
            </a:extLst>
          </p:cNvPr>
          <p:cNvSpPr>
            <a:spLocks noGrp="1"/>
          </p:cNvSpPr>
          <p:nvPr>
            <p:ph idx="1"/>
          </p:nvPr>
        </p:nvSpPr>
        <p:spPr>
          <a:xfrm>
            <a:off x="5355955" y="927976"/>
            <a:ext cx="6099875" cy="4343366"/>
          </a:xfrm>
        </p:spPr>
        <p:txBody>
          <a:bodyPr>
            <a:normAutofit fontScale="62500" lnSpcReduction="20000"/>
          </a:bodyPr>
          <a:lstStyle/>
          <a:p>
            <a:pPr>
              <a:lnSpc>
                <a:spcPct val="150000"/>
              </a:lnSpc>
            </a:pPr>
            <a:r>
              <a:rPr lang="en-US" dirty="0">
                <a:solidFill>
                  <a:schemeClr val="accent1">
                    <a:lumMod val="50000"/>
                  </a:schemeClr>
                </a:solidFill>
                <a:latin typeface="Trade Gothic" pitchFamily="2" charset="0"/>
              </a:rPr>
              <a:t>EGHP (Employer Group Health Plan)</a:t>
            </a:r>
          </a:p>
          <a:p>
            <a:pPr>
              <a:lnSpc>
                <a:spcPct val="150000"/>
              </a:lnSpc>
            </a:pPr>
            <a:r>
              <a:rPr lang="en-US" dirty="0">
                <a:solidFill>
                  <a:schemeClr val="accent1">
                    <a:lumMod val="50000"/>
                  </a:schemeClr>
                </a:solidFill>
                <a:latin typeface="Trade Gothic" pitchFamily="2" charset="0"/>
              </a:rPr>
              <a:t>COBRA</a:t>
            </a:r>
          </a:p>
          <a:p>
            <a:pPr>
              <a:lnSpc>
                <a:spcPct val="150000"/>
              </a:lnSpc>
            </a:pPr>
            <a:r>
              <a:rPr lang="en-US" dirty="0">
                <a:solidFill>
                  <a:schemeClr val="accent1">
                    <a:lumMod val="50000"/>
                  </a:schemeClr>
                </a:solidFill>
                <a:latin typeface="Trade Gothic" pitchFamily="2" charset="0"/>
              </a:rPr>
              <a:t>Retiree/Union Coverage</a:t>
            </a:r>
          </a:p>
          <a:p>
            <a:pPr>
              <a:lnSpc>
                <a:spcPct val="150000"/>
              </a:lnSpc>
            </a:pPr>
            <a:r>
              <a:rPr lang="en-US" dirty="0">
                <a:solidFill>
                  <a:schemeClr val="accent1">
                    <a:lumMod val="50000"/>
                  </a:schemeClr>
                </a:solidFill>
                <a:latin typeface="Trade Gothic" pitchFamily="2" charset="0"/>
              </a:rPr>
              <a:t>Veterans Administration </a:t>
            </a:r>
          </a:p>
          <a:p>
            <a:pPr>
              <a:lnSpc>
                <a:spcPct val="150000"/>
              </a:lnSpc>
            </a:pPr>
            <a:r>
              <a:rPr lang="en-US" dirty="0">
                <a:solidFill>
                  <a:schemeClr val="accent1">
                    <a:lumMod val="50000"/>
                  </a:schemeClr>
                </a:solidFill>
                <a:latin typeface="Trade Gothic" pitchFamily="2" charset="0"/>
              </a:rPr>
              <a:t>Tricare (for Life)</a:t>
            </a:r>
          </a:p>
          <a:p>
            <a:pPr>
              <a:lnSpc>
                <a:spcPct val="150000"/>
              </a:lnSpc>
            </a:pPr>
            <a:r>
              <a:rPr lang="en-US" dirty="0">
                <a:solidFill>
                  <a:schemeClr val="accent1">
                    <a:lumMod val="50000"/>
                  </a:schemeClr>
                </a:solidFill>
                <a:latin typeface="Trade Gothic" pitchFamily="2" charset="0"/>
              </a:rPr>
              <a:t>FEHB (Federal Employee Health Benefits)</a:t>
            </a:r>
          </a:p>
          <a:p>
            <a:pPr>
              <a:lnSpc>
                <a:spcPct val="150000"/>
              </a:lnSpc>
            </a:pPr>
            <a:r>
              <a:rPr lang="en-US" dirty="0">
                <a:solidFill>
                  <a:schemeClr val="accent1">
                    <a:lumMod val="50000"/>
                  </a:schemeClr>
                </a:solidFill>
                <a:latin typeface="Trade Gothic" pitchFamily="2" charset="0"/>
              </a:rPr>
              <a:t>PSHB (Postal Service Health Benefits)</a:t>
            </a:r>
          </a:p>
          <a:p>
            <a:pPr>
              <a:lnSpc>
                <a:spcPct val="150000"/>
              </a:lnSpc>
            </a:pPr>
            <a:r>
              <a:rPr lang="en-US" dirty="0">
                <a:solidFill>
                  <a:schemeClr val="accent1">
                    <a:lumMod val="50000"/>
                  </a:schemeClr>
                </a:solidFill>
                <a:latin typeface="Trade Gothic" pitchFamily="2" charset="0"/>
              </a:rPr>
              <a:t>Affordable Care Act (aka </a:t>
            </a:r>
            <a:r>
              <a:rPr lang="en-US" dirty="0" err="1">
                <a:solidFill>
                  <a:schemeClr val="accent1">
                    <a:lumMod val="50000"/>
                  </a:schemeClr>
                </a:solidFill>
                <a:latin typeface="Trade Gothic" pitchFamily="2" charset="0"/>
              </a:rPr>
              <a:t>ObamaCare</a:t>
            </a:r>
            <a:r>
              <a:rPr lang="en-US" dirty="0">
                <a:solidFill>
                  <a:schemeClr val="accent1">
                    <a:lumMod val="50000"/>
                  </a:schemeClr>
                </a:solidFill>
                <a:latin typeface="Trade Gothic" pitchFamily="2" charset="0"/>
              </a:rPr>
              <a:t>, Your Health Idaho, Marketplace Plans)</a:t>
            </a:r>
          </a:p>
        </p:txBody>
      </p:sp>
      <p:sp>
        <p:nvSpPr>
          <p:cNvPr id="36" name="Delay 35">
            <a:extLst>
              <a:ext uri="{FF2B5EF4-FFF2-40B4-BE49-F238E27FC236}">
                <a16:creationId xmlns:a16="http://schemas.microsoft.com/office/drawing/2014/main" id="{4BD32689-002B-CC8B-5F0A-75B863DB4610}"/>
              </a:ext>
            </a:extLst>
          </p:cNvPr>
          <p:cNvSpPr/>
          <p:nvPr/>
        </p:nvSpPr>
        <p:spPr>
          <a:xfrm>
            <a:off x="0" y="-63047"/>
            <a:ext cx="4593020" cy="6976341"/>
          </a:xfrm>
          <a:prstGeom prst="flowChartDelay">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tle 1">
            <a:extLst>
              <a:ext uri="{FF2B5EF4-FFF2-40B4-BE49-F238E27FC236}">
                <a16:creationId xmlns:a16="http://schemas.microsoft.com/office/drawing/2014/main" id="{9F218658-4071-EAC6-6D95-A4E2D32CAC74}"/>
              </a:ext>
            </a:extLst>
          </p:cNvPr>
          <p:cNvSpPr txBox="1">
            <a:spLocks/>
          </p:cNvSpPr>
          <p:nvPr/>
        </p:nvSpPr>
        <p:spPr>
          <a:xfrm>
            <a:off x="405299" y="2971362"/>
            <a:ext cx="3699410" cy="9075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i="1" dirty="0">
                <a:solidFill>
                  <a:schemeClr val="bg1"/>
                </a:solidFill>
                <a:latin typeface="Sabon" panose="02020602060506020403" pitchFamily="18" charset="77"/>
              </a:rPr>
              <a:t>Most Common NTM Situations</a:t>
            </a:r>
            <a:endParaRPr lang="en-US" sz="3600" dirty="0">
              <a:solidFill>
                <a:schemeClr val="bg1"/>
              </a:solidFill>
              <a:latin typeface="Sabon" panose="02020602060506020403" pitchFamily="18" charset="77"/>
            </a:endParaRPr>
          </a:p>
        </p:txBody>
      </p:sp>
      <p:pic>
        <p:nvPicPr>
          <p:cNvPr id="2" name="Picture 1" descr="Logo&#10;&#10;Description automatically generated">
            <a:extLst>
              <a:ext uri="{FF2B5EF4-FFF2-40B4-BE49-F238E27FC236}">
                <a16:creationId xmlns:a16="http://schemas.microsoft.com/office/drawing/2014/main" id="{5C1EA1DE-A474-46A0-2E4D-FA5702A21580}"/>
              </a:ext>
            </a:extLst>
          </p:cNvPr>
          <p:cNvPicPr>
            <a:picLocks noChangeAspect="1"/>
          </p:cNvPicPr>
          <p:nvPr/>
        </p:nvPicPr>
        <p:blipFill>
          <a:blip r:embed="rId2"/>
          <a:stretch>
            <a:fillRect/>
          </a:stretch>
        </p:blipFill>
        <p:spPr>
          <a:xfrm>
            <a:off x="9934413" y="5481911"/>
            <a:ext cx="1788629" cy="1010964"/>
          </a:xfrm>
          <a:prstGeom prst="rect">
            <a:avLst/>
          </a:prstGeom>
        </p:spPr>
      </p:pic>
    </p:spTree>
    <p:extLst>
      <p:ext uri="{BB962C8B-B14F-4D97-AF65-F5344CB8AC3E}">
        <p14:creationId xmlns:p14="http://schemas.microsoft.com/office/powerpoint/2010/main" val="2493343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4EBF3E-A9DC-EC42-E91D-3AB036A808E2}"/>
              </a:ext>
            </a:extLst>
          </p:cNvPr>
          <p:cNvSpPr/>
          <p:nvPr/>
        </p:nvSpPr>
        <p:spPr>
          <a:xfrm>
            <a:off x="0" y="0"/>
            <a:ext cx="12192000" cy="1690688"/>
          </a:xfrm>
          <a:prstGeom prst="rect">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solidFill>
                  <a:schemeClr val="bg1"/>
                </a:solidFill>
                <a:latin typeface="Sabon" panose="02020602060506020403" pitchFamily="18" charset="77"/>
              </a:rPr>
              <a:t>Employer Group Health Plan</a:t>
            </a:r>
            <a:endParaRPr lang="en-US" sz="3600" dirty="0">
              <a:solidFill>
                <a:schemeClr val="bg1"/>
              </a:solidFill>
              <a:latin typeface="Sabon" panose="02020602060506020403" pitchFamily="18" charset="77"/>
            </a:endParaRPr>
          </a:p>
        </p:txBody>
      </p:sp>
      <p:pic>
        <p:nvPicPr>
          <p:cNvPr id="9" name="Picture 8" descr="Logo&#10;&#10;Description automatically generated">
            <a:extLst>
              <a:ext uri="{FF2B5EF4-FFF2-40B4-BE49-F238E27FC236}">
                <a16:creationId xmlns:a16="http://schemas.microsoft.com/office/drawing/2014/main" id="{4B0026EE-AA3A-D478-9410-887E516D935E}"/>
              </a:ext>
            </a:extLst>
          </p:cNvPr>
          <p:cNvPicPr>
            <a:picLocks noChangeAspect="1"/>
          </p:cNvPicPr>
          <p:nvPr/>
        </p:nvPicPr>
        <p:blipFill>
          <a:blip r:embed="rId2"/>
          <a:stretch>
            <a:fillRect/>
          </a:stretch>
        </p:blipFill>
        <p:spPr>
          <a:xfrm>
            <a:off x="9934413" y="5481911"/>
            <a:ext cx="1788629" cy="1010964"/>
          </a:xfrm>
          <a:prstGeom prst="rect">
            <a:avLst/>
          </a:prstGeom>
        </p:spPr>
      </p:pic>
      <p:pic>
        <p:nvPicPr>
          <p:cNvPr id="2" name="Picture 1">
            <a:extLst>
              <a:ext uri="{FF2B5EF4-FFF2-40B4-BE49-F238E27FC236}">
                <a16:creationId xmlns:a16="http://schemas.microsoft.com/office/drawing/2014/main" id="{02753E4C-D1B5-D6AC-5D9C-C2DED562067A}"/>
              </a:ext>
            </a:extLst>
          </p:cNvPr>
          <p:cNvPicPr>
            <a:picLocks noChangeAspect="1"/>
          </p:cNvPicPr>
          <p:nvPr/>
        </p:nvPicPr>
        <p:blipFill>
          <a:blip r:embed="rId3"/>
          <a:stretch>
            <a:fillRect/>
          </a:stretch>
        </p:blipFill>
        <p:spPr>
          <a:xfrm>
            <a:off x="841734" y="2214944"/>
            <a:ext cx="3084843" cy="2877561"/>
          </a:xfrm>
          <a:prstGeom prst="rect">
            <a:avLst/>
          </a:prstGeom>
        </p:spPr>
      </p:pic>
      <p:sp>
        <p:nvSpPr>
          <p:cNvPr id="4" name="TextBox 3">
            <a:extLst>
              <a:ext uri="{FF2B5EF4-FFF2-40B4-BE49-F238E27FC236}">
                <a16:creationId xmlns:a16="http://schemas.microsoft.com/office/drawing/2014/main" id="{4EA4E4F2-41A1-50B3-E451-6E7C9B0822F3}"/>
              </a:ext>
            </a:extLst>
          </p:cNvPr>
          <p:cNvSpPr txBox="1"/>
          <p:nvPr/>
        </p:nvSpPr>
        <p:spPr>
          <a:xfrm>
            <a:off x="4489342" y="2967335"/>
            <a:ext cx="6096000" cy="923330"/>
          </a:xfrm>
          <a:prstGeom prst="rect">
            <a:avLst/>
          </a:prstGeom>
          <a:noFill/>
        </p:spPr>
        <p:txBody>
          <a:bodyPr wrap="square">
            <a:spAutoFit/>
          </a:bodyPr>
          <a:lstStyle/>
          <a:p>
            <a:r>
              <a:rPr lang="en-US" dirty="0">
                <a:solidFill>
                  <a:schemeClr val="accent1">
                    <a:lumMod val="50000"/>
                  </a:schemeClr>
                </a:solidFill>
                <a:latin typeface="Trade Gothic"/>
              </a:rPr>
              <a:t>O</a:t>
            </a:r>
            <a:r>
              <a:rPr lang="en-US" b="0" i="0" dirty="0">
                <a:solidFill>
                  <a:schemeClr val="accent1">
                    <a:lumMod val="50000"/>
                  </a:schemeClr>
                </a:solidFill>
                <a:effectLst/>
                <a:latin typeface="Trade Gothic"/>
              </a:rPr>
              <a:t>ne in five people 65 or older in the U.S. are in the workforce, more than double the number from 35 years ago, according to the Pew Research Center.</a:t>
            </a:r>
            <a:endParaRPr lang="en-US" dirty="0">
              <a:solidFill>
                <a:schemeClr val="accent1">
                  <a:lumMod val="50000"/>
                </a:schemeClr>
              </a:solidFill>
              <a:latin typeface="Trade Gothic"/>
            </a:endParaRPr>
          </a:p>
        </p:txBody>
      </p:sp>
    </p:spTree>
    <p:extLst>
      <p:ext uri="{BB962C8B-B14F-4D97-AF65-F5344CB8AC3E}">
        <p14:creationId xmlns:p14="http://schemas.microsoft.com/office/powerpoint/2010/main" val="1176053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4EBF3E-A9DC-EC42-E91D-3AB036A808E2}"/>
              </a:ext>
            </a:extLst>
          </p:cNvPr>
          <p:cNvSpPr/>
          <p:nvPr/>
        </p:nvSpPr>
        <p:spPr>
          <a:xfrm>
            <a:off x="0" y="0"/>
            <a:ext cx="12192000" cy="1690688"/>
          </a:xfrm>
          <a:prstGeom prst="rect">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solidFill>
                  <a:schemeClr val="bg1"/>
                </a:solidFill>
                <a:latin typeface="Sabon" panose="02020602060506020403" pitchFamily="18" charset="77"/>
              </a:rPr>
              <a:t>Employer Group Health Plan</a:t>
            </a:r>
            <a:endParaRPr lang="en-US" sz="3600" dirty="0">
              <a:solidFill>
                <a:schemeClr val="bg1"/>
              </a:solidFill>
              <a:latin typeface="Sabon" panose="02020602060506020403" pitchFamily="18" charset="77"/>
            </a:endParaRPr>
          </a:p>
        </p:txBody>
      </p:sp>
      <p:pic>
        <p:nvPicPr>
          <p:cNvPr id="9" name="Picture 8" descr="Logo&#10;&#10;Description automatically generated">
            <a:extLst>
              <a:ext uri="{FF2B5EF4-FFF2-40B4-BE49-F238E27FC236}">
                <a16:creationId xmlns:a16="http://schemas.microsoft.com/office/drawing/2014/main" id="{4B0026EE-AA3A-D478-9410-887E516D935E}"/>
              </a:ext>
            </a:extLst>
          </p:cNvPr>
          <p:cNvPicPr>
            <a:picLocks noChangeAspect="1"/>
          </p:cNvPicPr>
          <p:nvPr/>
        </p:nvPicPr>
        <p:blipFill>
          <a:blip r:embed="rId2"/>
          <a:stretch>
            <a:fillRect/>
          </a:stretch>
        </p:blipFill>
        <p:spPr>
          <a:xfrm>
            <a:off x="9934413" y="5481911"/>
            <a:ext cx="1788629" cy="1010964"/>
          </a:xfrm>
          <a:prstGeom prst="rect">
            <a:avLst/>
          </a:prstGeom>
        </p:spPr>
      </p:pic>
      <p:pic>
        <p:nvPicPr>
          <p:cNvPr id="8" name="Picture 7">
            <a:extLst>
              <a:ext uri="{FF2B5EF4-FFF2-40B4-BE49-F238E27FC236}">
                <a16:creationId xmlns:a16="http://schemas.microsoft.com/office/drawing/2014/main" id="{DFC0662B-B020-DA9C-4069-AD05419D72A5}"/>
              </a:ext>
            </a:extLst>
          </p:cNvPr>
          <p:cNvPicPr>
            <a:picLocks noChangeAspect="1"/>
          </p:cNvPicPr>
          <p:nvPr/>
        </p:nvPicPr>
        <p:blipFill>
          <a:blip r:embed="rId3"/>
          <a:stretch>
            <a:fillRect/>
          </a:stretch>
        </p:blipFill>
        <p:spPr>
          <a:xfrm>
            <a:off x="2658409" y="2043816"/>
            <a:ext cx="5914286" cy="3438095"/>
          </a:xfrm>
          <a:prstGeom prst="rect">
            <a:avLst/>
          </a:prstGeom>
        </p:spPr>
      </p:pic>
    </p:spTree>
    <p:extLst>
      <p:ext uri="{BB962C8B-B14F-4D97-AF65-F5344CB8AC3E}">
        <p14:creationId xmlns:p14="http://schemas.microsoft.com/office/powerpoint/2010/main" val="1473095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4EBF3E-A9DC-EC42-E91D-3AB036A808E2}"/>
              </a:ext>
            </a:extLst>
          </p:cNvPr>
          <p:cNvSpPr/>
          <p:nvPr/>
        </p:nvSpPr>
        <p:spPr>
          <a:xfrm>
            <a:off x="0" y="0"/>
            <a:ext cx="12192000" cy="1690688"/>
          </a:xfrm>
          <a:prstGeom prst="rect">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solidFill>
                  <a:schemeClr val="bg1"/>
                </a:solidFill>
                <a:latin typeface="Sabon" panose="02020602060506020403" pitchFamily="18" charset="77"/>
              </a:rPr>
              <a:t>Employer Group Health Plan</a:t>
            </a:r>
            <a:endParaRPr lang="en-US" sz="3600" dirty="0">
              <a:solidFill>
                <a:schemeClr val="bg1"/>
              </a:solidFill>
              <a:latin typeface="Sabon" panose="02020602060506020403" pitchFamily="18" charset="77"/>
            </a:endParaRPr>
          </a:p>
        </p:txBody>
      </p:sp>
      <p:sp>
        <p:nvSpPr>
          <p:cNvPr id="4" name="TextBox 3">
            <a:extLst>
              <a:ext uri="{FF2B5EF4-FFF2-40B4-BE49-F238E27FC236}">
                <a16:creationId xmlns:a16="http://schemas.microsoft.com/office/drawing/2014/main" id="{77E70D54-5D25-14D3-5030-E9AB8C216918}"/>
              </a:ext>
            </a:extLst>
          </p:cNvPr>
          <p:cNvSpPr txBox="1"/>
          <p:nvPr/>
        </p:nvSpPr>
        <p:spPr>
          <a:xfrm>
            <a:off x="255721" y="1919218"/>
            <a:ext cx="11344759" cy="4577535"/>
          </a:xfrm>
          <a:prstGeom prst="rect">
            <a:avLst/>
          </a:prstGeom>
          <a:noFill/>
        </p:spPr>
        <p:txBody>
          <a:bodyPr wrap="square">
            <a:spAutoFit/>
          </a:bodyPr>
          <a:lstStyle/>
          <a:p>
            <a:pPr marL="0" marR="0">
              <a:lnSpc>
                <a:spcPct val="115000"/>
              </a:lnSpc>
              <a:spcBef>
                <a:spcPts val="0"/>
              </a:spcBef>
              <a:spcAft>
                <a:spcPts val="8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50" b="1" dirty="0">
                <a:solidFill>
                  <a:schemeClr val="accent1">
                    <a:lumMod val="50000"/>
                  </a:schemeClr>
                </a:solidFill>
                <a:effectLst/>
                <a:latin typeface="Trade Gothic Next" panose="020B0503040303020004" pitchFamily="34" charset="0"/>
                <a:ea typeface="Calibri" panose="020F0502020204030204" pitchFamily="34" charset="0"/>
                <a:cs typeface="Times New Roman" panose="02020603050405020304" pitchFamily="18" charset="0"/>
              </a:rPr>
              <a:t>Question: </a:t>
            </a:r>
            <a:r>
              <a:rPr lang="en-US" sz="1050" dirty="0">
                <a:solidFill>
                  <a:schemeClr val="accent1">
                    <a:lumMod val="50000"/>
                  </a:schemeClr>
                </a:solidFill>
                <a:effectLst/>
                <a:latin typeface="Trade Gothic Next" panose="020B0503040303020004" pitchFamily="34" charset="0"/>
                <a:ea typeface="Calibri" panose="020F0502020204030204" pitchFamily="34" charset="0"/>
                <a:cs typeface="Times New Roman" panose="02020603050405020304" pitchFamily="18" charset="0"/>
              </a:rPr>
              <a:t>Can an employer group health plan with a company larger than 20 persons, act as secondary policy with Original Parts A and B?  </a:t>
            </a:r>
          </a:p>
          <a:p>
            <a:pPr marL="0" marR="0">
              <a:lnSpc>
                <a:spcPct val="115000"/>
              </a:lnSpc>
              <a:spcBef>
                <a:spcPts val="0"/>
              </a:spcBef>
              <a:spcAft>
                <a:spcPts val="8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50" b="1" dirty="0">
                <a:solidFill>
                  <a:schemeClr val="accent1">
                    <a:lumMod val="50000"/>
                  </a:schemeClr>
                </a:solidFill>
                <a:effectLst/>
                <a:latin typeface="Trade Gothic Next" panose="020B0503040303020004" pitchFamily="34" charset="0"/>
                <a:ea typeface="Calibri" panose="020F0502020204030204" pitchFamily="34" charset="0"/>
                <a:cs typeface="Times New Roman" panose="02020603050405020304" pitchFamily="18" charset="0"/>
              </a:rPr>
              <a:t>Answer: </a:t>
            </a:r>
            <a:r>
              <a:rPr lang="en-US" sz="1050" dirty="0">
                <a:solidFill>
                  <a:schemeClr val="accent1">
                    <a:lumMod val="50000"/>
                  </a:schemeClr>
                </a:solidFill>
                <a:effectLst/>
                <a:latin typeface="Trade Gothic Next" panose="020B0503040303020004" pitchFamily="34" charset="0"/>
                <a:ea typeface="Calibri" panose="020F0502020204030204" pitchFamily="34" charset="0"/>
                <a:cs typeface="Times New Roman" panose="02020603050405020304" pitchFamily="18" charset="0"/>
              </a:rPr>
              <a:t>No. Medicare coordination of benefits rules say that insurance from a company with more than 20 employees pays primary. The employer or the insurer cannot choose to be secondary insurance. </a:t>
            </a:r>
          </a:p>
          <a:p>
            <a:pPr marL="0" marR="0">
              <a:lnSpc>
                <a:spcPct val="115000"/>
              </a:lnSpc>
              <a:spcBef>
                <a:spcPts val="0"/>
              </a:spcBef>
              <a:spcAft>
                <a:spcPts val="8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50" b="1" dirty="0">
                <a:solidFill>
                  <a:schemeClr val="accent1">
                    <a:lumMod val="50000"/>
                  </a:schemeClr>
                </a:solidFill>
                <a:effectLst/>
                <a:latin typeface="Trade Gothic Next" panose="020B0503040303020004" pitchFamily="34" charset="0"/>
                <a:ea typeface="Calibri" panose="020F0502020204030204" pitchFamily="34" charset="0"/>
                <a:cs typeface="Times New Roman" panose="02020603050405020304" pitchFamily="18" charset="0"/>
              </a:rPr>
              <a:t>Question: </a:t>
            </a:r>
            <a:r>
              <a:rPr lang="en-US" sz="1050" dirty="0">
                <a:solidFill>
                  <a:schemeClr val="accent1">
                    <a:lumMod val="50000"/>
                  </a:schemeClr>
                </a:solidFill>
                <a:effectLst/>
                <a:latin typeface="Trade Gothic Next" panose="020B0503040303020004" pitchFamily="34" charset="0"/>
                <a:ea typeface="Calibri" panose="020F0502020204030204" pitchFamily="34" charset="0"/>
                <a:cs typeface="Times New Roman" panose="02020603050405020304" pitchFamily="18" charset="0"/>
              </a:rPr>
              <a:t>If someone is eligible for Medicare and works for a company with fewer than 20 employees, and the company is willing to continue that person on the health plan, is that okay? Or does the employee </a:t>
            </a:r>
            <a:r>
              <a:rPr lang="en-US" sz="1050" b="1" u="sng" dirty="0">
                <a:solidFill>
                  <a:schemeClr val="accent1">
                    <a:lumMod val="50000"/>
                  </a:schemeClr>
                </a:solidFill>
                <a:effectLst/>
                <a:latin typeface="Trade Gothic Next" panose="020B0503040303020004" pitchFamily="34" charset="0"/>
                <a:ea typeface="Calibri" panose="020F0502020204030204" pitchFamily="34" charset="0"/>
                <a:cs typeface="Times New Roman" panose="02020603050405020304" pitchFamily="18" charset="0"/>
              </a:rPr>
              <a:t>have</a:t>
            </a:r>
            <a:r>
              <a:rPr lang="en-US" sz="1050" dirty="0">
                <a:solidFill>
                  <a:schemeClr val="accent1">
                    <a:lumMod val="50000"/>
                  </a:schemeClr>
                </a:solidFill>
                <a:effectLst/>
                <a:latin typeface="Trade Gothic Next" panose="020B0503040303020004" pitchFamily="34" charset="0"/>
                <a:ea typeface="Calibri" panose="020F0502020204030204" pitchFamily="34" charset="0"/>
                <a:cs typeface="Times New Roman" panose="02020603050405020304" pitchFamily="18" charset="0"/>
              </a:rPr>
              <a:t> to enroll in Medicare? </a:t>
            </a:r>
          </a:p>
          <a:p>
            <a:pPr marL="0" marR="0">
              <a:lnSpc>
                <a:spcPct val="115000"/>
              </a:lnSpc>
              <a:spcBef>
                <a:spcPts val="0"/>
              </a:spcBef>
              <a:spcAft>
                <a:spcPts val="80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050" b="1" dirty="0">
                <a:solidFill>
                  <a:schemeClr val="accent1">
                    <a:lumMod val="50000"/>
                  </a:schemeClr>
                </a:solidFill>
                <a:effectLst/>
                <a:latin typeface="Trade Gothic Next" panose="020B0503040303020004" pitchFamily="34" charset="0"/>
                <a:ea typeface="Calibri" panose="020F0502020204030204" pitchFamily="34" charset="0"/>
                <a:cs typeface="Times New Roman" panose="02020603050405020304" pitchFamily="18" charset="0"/>
              </a:rPr>
              <a:t>Answer: </a:t>
            </a:r>
            <a:r>
              <a:rPr lang="en-US" sz="1050" dirty="0">
                <a:solidFill>
                  <a:schemeClr val="accent1">
                    <a:lumMod val="50000"/>
                  </a:schemeClr>
                </a:solidFill>
                <a:effectLst/>
                <a:latin typeface="Trade Gothic Next" panose="020B0503040303020004" pitchFamily="34" charset="0"/>
                <a:ea typeface="Calibri" panose="020F0502020204030204" pitchFamily="34" charset="0"/>
                <a:cs typeface="Times New Roman" panose="02020603050405020304" pitchFamily="18" charset="0"/>
              </a:rPr>
              <a:t>When someone becomes eligible for Medicare due to age and works for a company with fewer than 20 employees, then their employer coverage is secondary, and Medicare is primary. This means they should enroll in Medicare so that they have primary insurance. They can also keep their employer insurance as secondary. </a:t>
            </a:r>
          </a:p>
          <a:p>
            <a:pPr marL="0" marR="0">
              <a:lnSpc>
                <a:spcPct val="115000"/>
              </a:lnSpc>
              <a:spcBef>
                <a:spcPts val="0"/>
              </a:spcBef>
              <a:spcAft>
                <a:spcPts val="800"/>
              </a:spcAft>
            </a:pPr>
            <a:r>
              <a:rPr lang="en-US" sz="1050" b="1" dirty="0">
                <a:solidFill>
                  <a:schemeClr val="accent1">
                    <a:lumMod val="50000"/>
                  </a:schemeClr>
                </a:solidFill>
                <a:effectLst/>
                <a:latin typeface="Trade Gothic Next" panose="020B0503040303020004" pitchFamily="34" charset="0"/>
                <a:ea typeface="Calibri" panose="020F0502020204030204" pitchFamily="34" charset="0"/>
                <a:cs typeface="Times New Roman" panose="02020603050405020304" pitchFamily="18" charset="0"/>
              </a:rPr>
              <a:t>Question: </a:t>
            </a:r>
            <a:r>
              <a:rPr lang="en-US" sz="1050" dirty="0">
                <a:solidFill>
                  <a:schemeClr val="accent1">
                    <a:lumMod val="50000"/>
                  </a:schemeClr>
                </a:solidFill>
                <a:effectLst/>
                <a:latin typeface="Trade Gothic Next" panose="020B0503040303020004" pitchFamily="34" charset="0"/>
                <a:ea typeface="Calibri" panose="020F0502020204030204" pitchFamily="34" charset="0"/>
                <a:cs typeface="Times New Roman" panose="02020603050405020304" pitchFamily="18" charset="0"/>
              </a:rPr>
              <a:t>A client's employer has only five employees. When client turned 65 (two years ago), employer told him they would continue his health insurance, and they said he did not have to enroll in Medicare. Does client need to do something to ensure he does not have a penalty when he retires?</a:t>
            </a:r>
          </a:p>
          <a:p>
            <a:pPr>
              <a:lnSpc>
                <a:spcPct val="115000"/>
              </a:lnSpc>
              <a:spcAft>
                <a:spcPts val="800"/>
              </a:spcAft>
            </a:pPr>
            <a:r>
              <a:rPr lang="en-US" sz="1050" b="1" dirty="0">
                <a:solidFill>
                  <a:schemeClr val="accent1">
                    <a:lumMod val="50000"/>
                  </a:schemeClr>
                </a:solidFill>
                <a:effectLst/>
                <a:latin typeface="Trade Gothic Next" panose="020B0503040303020004" pitchFamily="34" charset="0"/>
                <a:ea typeface="Calibri" panose="020F0502020204030204" pitchFamily="34" charset="0"/>
                <a:cs typeface="Times New Roman" panose="02020603050405020304" pitchFamily="18" charset="0"/>
              </a:rPr>
              <a:t>Answer: </a:t>
            </a:r>
            <a:r>
              <a:rPr lang="en-US" sz="1050" dirty="0">
                <a:solidFill>
                  <a:schemeClr val="accent1">
                    <a:lumMod val="50000"/>
                  </a:schemeClr>
                </a:solidFill>
                <a:effectLst/>
                <a:latin typeface="Trade Gothic Next" panose="020B0503040303020004" pitchFamily="34" charset="0"/>
                <a:ea typeface="Calibri" panose="020F0502020204030204" pitchFamily="34" charset="0"/>
                <a:cs typeface="Times New Roman" panose="02020603050405020304" pitchFamily="18" charset="0"/>
              </a:rPr>
              <a:t>As long as someone uses the Part B SEP to enroll in Medicare, they should not have a penalty. Someone qualifies to use the Part B SEP if </a:t>
            </a:r>
            <a:r>
              <a:rPr lang="en-US" sz="1050" dirty="0">
                <a:solidFill>
                  <a:schemeClr val="accent1">
                    <a:lumMod val="50000"/>
                  </a:schemeClr>
                </a:solidFill>
                <a:latin typeface="Trade Gothic Next" panose="020B0503040303020004" pitchFamily="34" charset="0"/>
                <a:ea typeface="Calibri" panose="020F0502020204030204" pitchFamily="34" charset="0"/>
                <a:cs typeface="Times New Roman" panose="02020603050405020304" pitchFamily="18" charset="0"/>
              </a:rPr>
              <a:t>t</a:t>
            </a:r>
            <a:r>
              <a:rPr lang="en-US" sz="1050" dirty="0">
                <a:solidFill>
                  <a:schemeClr val="accent1">
                    <a:lumMod val="50000"/>
                  </a:schemeClr>
                </a:solidFill>
                <a:effectLst/>
                <a:latin typeface="Trade Gothic Next" panose="020B0503040303020004" pitchFamily="34" charset="0"/>
                <a:ea typeface="Calibri" panose="020F0502020204030204" pitchFamily="34" charset="0"/>
                <a:cs typeface="Times New Roman" panose="02020603050405020304" pitchFamily="18" charset="0"/>
              </a:rPr>
              <a:t>hey have insurance from </a:t>
            </a:r>
            <a:r>
              <a:rPr lang="en-US" sz="1050" b="1" i="1" dirty="0">
                <a:solidFill>
                  <a:schemeClr val="accent1">
                    <a:lumMod val="50000"/>
                  </a:schemeClr>
                </a:solidFill>
                <a:effectLst/>
                <a:highlight>
                  <a:srgbClr val="FFFF00"/>
                </a:highlight>
                <a:latin typeface="Trade Gothic Next" panose="020B0503040303020004" pitchFamily="34" charset="0"/>
                <a:ea typeface="Calibri" panose="020F0502020204030204" pitchFamily="34" charset="0"/>
                <a:cs typeface="Times New Roman" panose="02020603050405020304" pitchFamily="18" charset="0"/>
              </a:rPr>
              <a:t>current</a:t>
            </a:r>
            <a:r>
              <a:rPr lang="en-US" sz="1050" dirty="0">
                <a:solidFill>
                  <a:schemeClr val="accent1">
                    <a:lumMod val="50000"/>
                  </a:schemeClr>
                </a:solidFill>
                <a:effectLst/>
                <a:latin typeface="Trade Gothic Next" panose="020B0503040303020004" pitchFamily="34" charset="0"/>
                <a:ea typeface="Calibri" panose="020F0502020204030204" pitchFamily="34" charset="0"/>
                <a:cs typeface="Times New Roman" panose="02020603050405020304" pitchFamily="18" charset="0"/>
              </a:rPr>
              <a:t> work (from their job, their spouse’s job, or sometimes a family member’s job) or have had such insurance within the past eight months.</a:t>
            </a:r>
          </a:p>
          <a:p>
            <a:r>
              <a:rPr lang="en-US" sz="1050" b="1" dirty="0">
                <a:solidFill>
                  <a:schemeClr val="accent1">
                    <a:lumMod val="50000"/>
                  </a:schemeClr>
                </a:solidFill>
                <a:latin typeface="Trade Gothic Next" panose="020B0503040303020004" pitchFamily="34" charset="0"/>
              </a:rPr>
              <a:t>Question: </a:t>
            </a:r>
            <a:r>
              <a:rPr lang="en-US" sz="1050" dirty="0">
                <a:solidFill>
                  <a:schemeClr val="accent1">
                    <a:lumMod val="50000"/>
                  </a:schemeClr>
                </a:solidFill>
                <a:latin typeface="Trade Gothic Next" panose="020B0503040303020004" pitchFamily="34" charset="0"/>
              </a:rPr>
              <a:t>If group health plan (GHP) agrees to pay primary (even if they are not required to), and later goes out of business or drops coverage, does an individual have a Part B SEP?</a:t>
            </a:r>
          </a:p>
          <a:p>
            <a:endParaRPr lang="en-US" sz="1050" dirty="0">
              <a:solidFill>
                <a:schemeClr val="accent1">
                  <a:lumMod val="50000"/>
                </a:schemeClr>
              </a:solidFill>
              <a:latin typeface="Trade Gothic Next" panose="020B0503040303020004" pitchFamily="34" charset="0"/>
            </a:endParaRPr>
          </a:p>
          <a:p>
            <a:r>
              <a:rPr lang="en-US" sz="1050" b="1" dirty="0">
                <a:solidFill>
                  <a:schemeClr val="accent1">
                    <a:lumMod val="50000"/>
                  </a:schemeClr>
                </a:solidFill>
                <a:latin typeface="Trade Gothic Next" panose="020B0503040303020004" pitchFamily="34" charset="0"/>
              </a:rPr>
              <a:t>Answer: </a:t>
            </a:r>
            <a:r>
              <a:rPr lang="en-US" sz="1050" dirty="0">
                <a:solidFill>
                  <a:schemeClr val="accent1">
                    <a:lumMod val="50000"/>
                  </a:schemeClr>
                </a:solidFill>
                <a:latin typeface="Trade Gothic Next" panose="020B0503040303020004" pitchFamily="34" charset="0"/>
              </a:rPr>
              <a:t>Yes, an individual has a Part B SEP in that situation. That’s because someone’s ability to use the</a:t>
            </a:r>
            <a:r>
              <a:rPr lang="en-US" sz="1050" b="1" dirty="0">
                <a:solidFill>
                  <a:schemeClr val="accent1">
                    <a:lumMod val="50000"/>
                  </a:schemeClr>
                </a:solidFill>
                <a:latin typeface="Trade Gothic Next" panose="020B0503040303020004" pitchFamily="34" charset="0"/>
              </a:rPr>
              <a:t> </a:t>
            </a:r>
            <a:r>
              <a:rPr lang="en-US" sz="1050" dirty="0">
                <a:solidFill>
                  <a:schemeClr val="accent1">
                    <a:lumMod val="50000"/>
                  </a:schemeClr>
                </a:solidFill>
                <a:latin typeface="Trade Gothic Next" panose="020B0503040303020004" pitchFamily="34" charset="0"/>
              </a:rPr>
              <a:t>Part B SEP is based on whether they are currently working and covered by insurance based on current work, not on whether their insurance was paying primary or not. </a:t>
            </a:r>
          </a:p>
          <a:p>
            <a:endParaRPr lang="en-US" sz="1050" dirty="0">
              <a:solidFill>
                <a:schemeClr val="accent1">
                  <a:lumMod val="50000"/>
                </a:schemeClr>
              </a:solidFill>
              <a:effectLst/>
              <a:latin typeface="Trade Gothic Next" panose="020B05030403030200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800"/>
              </a:spcAft>
            </a:pPr>
            <a:r>
              <a:rPr lang="en-US" sz="1050" dirty="0">
                <a:solidFill>
                  <a:schemeClr val="accent1">
                    <a:lumMod val="50000"/>
                  </a:schemeClr>
                </a:solidFill>
                <a:effectLst/>
                <a:latin typeface="Trade Gothic Next" panose="020B0503040303020004" pitchFamily="34" charset="0"/>
                <a:ea typeface="Calibri" panose="020F0502020204030204" pitchFamily="34" charset="0"/>
                <a:cs typeface="Times New Roman" panose="02020603050405020304" pitchFamily="18" charset="0"/>
              </a:rPr>
              <a:t>Someone can use the Part B SEP regardless of the size of their employer. </a:t>
            </a:r>
          </a:p>
          <a:p>
            <a:pPr>
              <a:lnSpc>
                <a:spcPct val="115000"/>
              </a:lnSpc>
              <a:spcAft>
                <a:spcPts val="800"/>
              </a:spcAft>
            </a:pPr>
            <a:r>
              <a:rPr lang="en-US" sz="1050" dirty="0">
                <a:solidFill>
                  <a:schemeClr val="accent1">
                    <a:lumMod val="50000"/>
                  </a:schemeClr>
                </a:solidFill>
                <a:effectLst/>
                <a:latin typeface="Trade Gothic Next" panose="020B0503040303020004" pitchFamily="34" charset="0"/>
                <a:ea typeface="Calibri" panose="020F0502020204030204" pitchFamily="34" charset="0"/>
                <a:cs typeface="Times New Roman" panose="02020603050405020304" pitchFamily="18" charset="0"/>
              </a:rPr>
              <a:t>Whether or not Medicare is primary does not determine whether someone has an LEP or not. But it does affect a beneficiary’s decision to enroll in Medicare. Since the employer has fewer than 20 employees, the job-based insurance is not obligated to pay primary; it is secondary according to Medicare coordination of benefits rules. As such, the client may want to get something in writing from the employer that confirms the employer insurance will continue paying primary even though it doesn’t have to. When an employer group health plan pays primary when it doesn’t have to, there’s the risk that at some point the plan or employer may decide to stop paying primary, and it could also recoup past payments it made as primary insurance. </a:t>
            </a:r>
          </a:p>
        </p:txBody>
      </p:sp>
    </p:spTree>
    <p:extLst>
      <p:ext uri="{BB962C8B-B14F-4D97-AF65-F5344CB8AC3E}">
        <p14:creationId xmlns:p14="http://schemas.microsoft.com/office/powerpoint/2010/main" val="67859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4">
                                            <p:txEl>
                                              <p:pRg st="5" end="5"/>
                                            </p:txEl>
                                          </p:spTgt>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4">
                                            <p:txEl>
                                              <p:pRg st="6" end="6"/>
                                            </p:txEl>
                                          </p:spTgt>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4">
                                            <p:txEl>
                                              <p:pRg st="8" end="8"/>
                                            </p:txEl>
                                          </p:spTgt>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
                                            <p:txEl>
                                              <p:pRg st="10" end="10"/>
                                            </p:txEl>
                                          </p:spTgt>
                                        </p:tgtEl>
                                        <p:attrNameLst>
                                          <p:attrName>style.visibility</p:attrName>
                                        </p:attrNameLst>
                                      </p:cBhvr>
                                      <p:to>
                                        <p:strVal val="visible"/>
                                      </p:to>
                                    </p:set>
                                    <p:animEffect transition="in" filter="fade">
                                      <p:cBhvr>
                                        <p:cTn id="63" dur="500"/>
                                        <p:tgtEl>
                                          <p:spTgt spid="4">
                                            <p:txEl>
                                              <p:pRg st="10" end="10"/>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4">
                                            <p:txEl>
                                              <p:pRg st="11" end="11"/>
                                            </p:txEl>
                                          </p:spTgt>
                                        </p:tgtEl>
                                        <p:attrNameLst>
                                          <p:attrName>style.visibility</p:attrName>
                                        </p:attrNameLst>
                                      </p:cBhvr>
                                      <p:to>
                                        <p:strVal val="visible"/>
                                      </p:to>
                                    </p:set>
                                    <p:animEffect transition="in" filter="fade">
                                      <p:cBhvr>
                                        <p:cTn id="66"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4EBF3E-A9DC-EC42-E91D-3AB036A808E2}"/>
              </a:ext>
            </a:extLst>
          </p:cNvPr>
          <p:cNvSpPr/>
          <p:nvPr/>
        </p:nvSpPr>
        <p:spPr>
          <a:xfrm>
            <a:off x="0" y="0"/>
            <a:ext cx="12192000" cy="1690688"/>
          </a:xfrm>
          <a:prstGeom prst="rect">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solidFill>
                  <a:schemeClr val="bg1"/>
                </a:solidFill>
                <a:latin typeface="Sabon" panose="02020602060506020403" pitchFamily="18" charset="77"/>
              </a:rPr>
              <a:t>Health Savings Account (HSA)</a:t>
            </a:r>
            <a:endParaRPr lang="en-US" sz="3600" dirty="0">
              <a:solidFill>
                <a:schemeClr val="bg1"/>
              </a:solidFill>
              <a:latin typeface="Sabon" panose="02020602060506020403" pitchFamily="18" charset="77"/>
            </a:endParaRPr>
          </a:p>
        </p:txBody>
      </p:sp>
      <p:pic>
        <p:nvPicPr>
          <p:cNvPr id="9" name="Picture 8" descr="Logo&#10;&#10;Description automatically generated">
            <a:extLst>
              <a:ext uri="{FF2B5EF4-FFF2-40B4-BE49-F238E27FC236}">
                <a16:creationId xmlns:a16="http://schemas.microsoft.com/office/drawing/2014/main" id="{4B0026EE-AA3A-D478-9410-887E516D935E}"/>
              </a:ext>
            </a:extLst>
          </p:cNvPr>
          <p:cNvPicPr>
            <a:picLocks noChangeAspect="1"/>
          </p:cNvPicPr>
          <p:nvPr/>
        </p:nvPicPr>
        <p:blipFill>
          <a:blip r:embed="rId2"/>
          <a:stretch>
            <a:fillRect/>
          </a:stretch>
        </p:blipFill>
        <p:spPr>
          <a:xfrm>
            <a:off x="9934413" y="5481911"/>
            <a:ext cx="1788629" cy="1010964"/>
          </a:xfrm>
          <a:prstGeom prst="rect">
            <a:avLst/>
          </a:prstGeom>
        </p:spPr>
      </p:pic>
      <p:sp>
        <p:nvSpPr>
          <p:cNvPr id="2" name="Content Placeholder 2">
            <a:extLst>
              <a:ext uri="{FF2B5EF4-FFF2-40B4-BE49-F238E27FC236}">
                <a16:creationId xmlns:a16="http://schemas.microsoft.com/office/drawing/2014/main" id="{E90534C8-6ABC-1647-CE44-1F91B5B21446}"/>
              </a:ext>
            </a:extLst>
          </p:cNvPr>
          <p:cNvSpPr>
            <a:spLocks noGrp="1"/>
          </p:cNvSpPr>
          <p:nvPr>
            <p:ph idx="1"/>
          </p:nvPr>
        </p:nvSpPr>
        <p:spPr>
          <a:xfrm>
            <a:off x="1292816" y="2150994"/>
            <a:ext cx="8641597" cy="2556012"/>
          </a:xfrm>
        </p:spPr>
        <p:txBody>
          <a:bodyPr>
            <a:normAutofit fontScale="55000" lnSpcReduction="20000"/>
          </a:bodyPr>
          <a:lstStyle/>
          <a:p>
            <a:pPr>
              <a:lnSpc>
                <a:spcPct val="100000"/>
              </a:lnSpc>
            </a:pPr>
            <a:r>
              <a:rPr lang="en-US" b="1" i="0" dirty="0">
                <a:solidFill>
                  <a:schemeClr val="accent1">
                    <a:lumMod val="50000"/>
                  </a:schemeClr>
                </a:solidFill>
                <a:effectLst/>
                <a:latin typeface="Trade Gothic"/>
              </a:rPr>
              <a:t>If you enroll in Medicare </a:t>
            </a:r>
            <a:r>
              <a:rPr lang="en-US" b="1" i="0" u="none" strike="noStrike" dirty="0">
                <a:solidFill>
                  <a:schemeClr val="accent1">
                    <a:lumMod val="50000"/>
                  </a:schemeClr>
                </a:solidFill>
                <a:effectLst/>
                <a:latin typeface="Trade Gothic"/>
              </a:rPr>
              <a:t>Part A</a:t>
            </a:r>
            <a:r>
              <a:rPr lang="en-US" b="1" i="0" dirty="0">
                <a:solidFill>
                  <a:schemeClr val="accent1">
                    <a:lumMod val="50000"/>
                  </a:schemeClr>
                </a:solidFill>
                <a:effectLst/>
                <a:latin typeface="Trade Gothic"/>
              </a:rPr>
              <a:t> and/or B, you can no longer contribute pre-tax dollars to your HSA.</a:t>
            </a:r>
          </a:p>
          <a:p>
            <a:pPr algn="l">
              <a:lnSpc>
                <a:spcPct val="100000"/>
              </a:lnSpc>
            </a:pPr>
            <a:r>
              <a:rPr lang="en-US" b="0" i="0" dirty="0">
                <a:solidFill>
                  <a:schemeClr val="accent1">
                    <a:lumMod val="50000"/>
                  </a:schemeClr>
                </a:solidFill>
                <a:effectLst/>
                <a:latin typeface="Trade Gothic"/>
              </a:rPr>
              <a:t>If you delay enrollment due to working and contributing to your HSA, you must also wait to collect SS retirement benefits (This is because most individuals who are collecting Social Security benefits when they become eligible for Medicare are automatically enrolled into Medicare Part A. You cannot decline premium-free Part A while collecting Social Security benefits). </a:t>
            </a:r>
          </a:p>
          <a:p>
            <a:pPr algn="l">
              <a:lnSpc>
                <a:spcPct val="100000"/>
              </a:lnSpc>
            </a:pPr>
            <a:r>
              <a:rPr lang="en-US" b="0" i="0" dirty="0">
                <a:solidFill>
                  <a:schemeClr val="accent1">
                    <a:lumMod val="50000"/>
                  </a:schemeClr>
                </a:solidFill>
                <a:effectLst/>
                <a:latin typeface="Trade Gothic"/>
              </a:rPr>
              <a:t>You should delay SS benefits/Part A enrollment if you wish to continue contributing funds to your HSA.</a:t>
            </a:r>
          </a:p>
          <a:p>
            <a:pPr algn="l">
              <a:lnSpc>
                <a:spcPct val="100000"/>
              </a:lnSpc>
            </a:pPr>
            <a:r>
              <a:rPr lang="en-US" dirty="0">
                <a:solidFill>
                  <a:schemeClr val="accent1">
                    <a:lumMod val="50000"/>
                  </a:schemeClr>
                </a:solidFill>
                <a:latin typeface="Trade Gothic"/>
              </a:rPr>
              <a:t>I</a:t>
            </a:r>
            <a:r>
              <a:rPr lang="en-US" b="0" i="0" dirty="0">
                <a:solidFill>
                  <a:schemeClr val="accent1">
                    <a:lumMod val="50000"/>
                  </a:schemeClr>
                </a:solidFill>
                <a:effectLst/>
                <a:latin typeface="Trade Gothic"/>
              </a:rPr>
              <a:t>f you delay enrolling in Medicare, </a:t>
            </a:r>
            <a:r>
              <a:rPr lang="en-US" b="1" i="1" dirty="0">
                <a:solidFill>
                  <a:schemeClr val="accent1">
                    <a:lumMod val="50000"/>
                  </a:schemeClr>
                </a:solidFill>
                <a:effectLst/>
                <a:latin typeface="Trade Gothic"/>
              </a:rPr>
              <a:t>make sure to stop contributing to your HSA at least six months before you do plan to enroll in Medicare</a:t>
            </a:r>
            <a:r>
              <a:rPr lang="en-US" b="0" i="0" dirty="0">
                <a:solidFill>
                  <a:schemeClr val="accent1">
                    <a:lumMod val="50000"/>
                  </a:schemeClr>
                </a:solidFill>
                <a:effectLst/>
                <a:latin typeface="Trade Gothic"/>
              </a:rPr>
              <a:t>. </a:t>
            </a:r>
            <a:r>
              <a:rPr lang="en-US" dirty="0">
                <a:solidFill>
                  <a:schemeClr val="accent1">
                    <a:lumMod val="50000"/>
                  </a:schemeClr>
                </a:solidFill>
                <a:latin typeface="Trade Gothic"/>
              </a:rPr>
              <a:t>W</a:t>
            </a:r>
            <a:r>
              <a:rPr lang="en-US" b="0" i="0" dirty="0">
                <a:solidFill>
                  <a:schemeClr val="accent1">
                    <a:lumMod val="50000"/>
                  </a:schemeClr>
                </a:solidFill>
                <a:effectLst/>
                <a:latin typeface="Trade Gothic"/>
              </a:rPr>
              <a:t>hen you enroll in Part A, you receive up to six months of retroactive coverage, not going back farther than your initial month of eligibility.</a:t>
            </a:r>
          </a:p>
          <a:p>
            <a:pPr algn="l">
              <a:lnSpc>
                <a:spcPct val="100000"/>
              </a:lnSpc>
            </a:pPr>
            <a:r>
              <a:rPr lang="en-US" b="0" i="0" dirty="0">
                <a:solidFill>
                  <a:schemeClr val="accent1">
                    <a:lumMod val="50000"/>
                  </a:schemeClr>
                </a:solidFill>
                <a:effectLst/>
                <a:latin typeface="Trade Gothic"/>
              </a:rPr>
              <a:t> Consult a tax professional; </a:t>
            </a:r>
            <a:r>
              <a:rPr lang="en-US" dirty="0">
                <a:solidFill>
                  <a:schemeClr val="accent1">
                    <a:lumMod val="50000"/>
                  </a:schemeClr>
                </a:solidFill>
                <a:latin typeface="Trade Gothic"/>
              </a:rPr>
              <a:t>you may incur a tax penalty.</a:t>
            </a:r>
          </a:p>
          <a:p>
            <a:pPr>
              <a:lnSpc>
                <a:spcPct val="150000"/>
              </a:lnSpc>
            </a:pPr>
            <a:endParaRPr lang="en-US" dirty="0">
              <a:solidFill>
                <a:srgbClr val="0C3B5E"/>
              </a:solidFill>
              <a:latin typeface="Trade Gothic" pitchFamily="2" charset="0"/>
            </a:endParaRPr>
          </a:p>
        </p:txBody>
      </p:sp>
    </p:spTree>
    <p:extLst>
      <p:ext uri="{BB962C8B-B14F-4D97-AF65-F5344CB8AC3E}">
        <p14:creationId xmlns:p14="http://schemas.microsoft.com/office/powerpoint/2010/main" val="3893973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4EBF3E-A9DC-EC42-E91D-3AB036A808E2}"/>
              </a:ext>
            </a:extLst>
          </p:cNvPr>
          <p:cNvSpPr/>
          <p:nvPr/>
        </p:nvSpPr>
        <p:spPr>
          <a:xfrm>
            <a:off x="0" y="0"/>
            <a:ext cx="12192000" cy="1690688"/>
          </a:xfrm>
          <a:prstGeom prst="rect">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solidFill>
                  <a:schemeClr val="bg1"/>
                </a:solidFill>
                <a:latin typeface="Sabon" panose="02020602060506020403" pitchFamily="18" charset="77"/>
              </a:rPr>
              <a:t>COBRA</a:t>
            </a:r>
            <a:endParaRPr lang="en-US" sz="3600" dirty="0">
              <a:solidFill>
                <a:schemeClr val="bg1"/>
              </a:solidFill>
              <a:latin typeface="Sabon" panose="02020602060506020403" pitchFamily="18" charset="77"/>
            </a:endParaRPr>
          </a:p>
        </p:txBody>
      </p:sp>
      <p:pic>
        <p:nvPicPr>
          <p:cNvPr id="9" name="Picture 8" descr="Logo&#10;&#10;Description automatically generated">
            <a:extLst>
              <a:ext uri="{FF2B5EF4-FFF2-40B4-BE49-F238E27FC236}">
                <a16:creationId xmlns:a16="http://schemas.microsoft.com/office/drawing/2014/main" id="{4B0026EE-AA3A-D478-9410-887E516D935E}"/>
              </a:ext>
            </a:extLst>
          </p:cNvPr>
          <p:cNvPicPr>
            <a:picLocks noChangeAspect="1"/>
          </p:cNvPicPr>
          <p:nvPr/>
        </p:nvPicPr>
        <p:blipFill>
          <a:blip r:embed="rId2"/>
          <a:stretch>
            <a:fillRect/>
          </a:stretch>
        </p:blipFill>
        <p:spPr>
          <a:xfrm>
            <a:off x="9934413" y="5481911"/>
            <a:ext cx="1788629" cy="1010964"/>
          </a:xfrm>
          <a:prstGeom prst="rect">
            <a:avLst/>
          </a:prstGeom>
        </p:spPr>
      </p:pic>
      <p:sp>
        <p:nvSpPr>
          <p:cNvPr id="2" name="TextBox 1">
            <a:extLst>
              <a:ext uri="{FF2B5EF4-FFF2-40B4-BE49-F238E27FC236}">
                <a16:creationId xmlns:a16="http://schemas.microsoft.com/office/drawing/2014/main" id="{756BDBEC-6237-77F0-8CB0-C3D14D518D16}"/>
              </a:ext>
            </a:extLst>
          </p:cNvPr>
          <p:cNvSpPr txBox="1"/>
          <p:nvPr/>
        </p:nvSpPr>
        <p:spPr>
          <a:xfrm>
            <a:off x="165314" y="1761307"/>
            <a:ext cx="11024462" cy="1015663"/>
          </a:xfrm>
          <a:prstGeom prst="rect">
            <a:avLst/>
          </a:prstGeom>
          <a:noFill/>
        </p:spPr>
        <p:txBody>
          <a:bodyPr wrap="square" rtlCol="0">
            <a:spAutoFit/>
          </a:bodyPr>
          <a:lstStyle/>
          <a:p>
            <a:pPr marL="228600" indent="-228600"/>
            <a:r>
              <a:rPr lang="en-US" sz="1600" dirty="0">
                <a:solidFill>
                  <a:schemeClr val="accent1">
                    <a:lumMod val="50000"/>
                  </a:schemeClr>
                </a:solidFill>
                <a:latin typeface="Trade Gothic Next" panose="020B0503040303020004" pitchFamily="34" charset="0"/>
              </a:rPr>
              <a:t>Consolidated Omnibus Budget Reconciliation Act</a:t>
            </a:r>
          </a:p>
          <a:p>
            <a:pPr marL="228600" indent="-228600"/>
            <a:r>
              <a:rPr lang="en-US" sz="2000" dirty="0">
                <a:solidFill>
                  <a:schemeClr val="accent1">
                    <a:lumMod val="50000"/>
                  </a:schemeClr>
                </a:solidFill>
                <a:latin typeface="Trade Gothic Next" panose="020B0503040303020004" pitchFamily="34" charset="0"/>
              </a:rPr>
              <a:t> </a:t>
            </a:r>
          </a:p>
          <a:p>
            <a:pPr marL="228600" indent="-228600">
              <a:buFont typeface="Wingdings" panose="05000000000000000000" pitchFamily="2" charset="2"/>
              <a:buChar char="Ø"/>
            </a:pPr>
            <a:r>
              <a:rPr lang="en-US" sz="1200" dirty="0">
                <a:solidFill>
                  <a:schemeClr val="accent1">
                    <a:lumMod val="50000"/>
                  </a:schemeClr>
                </a:solidFill>
                <a:latin typeface="Trade Gothic Next" panose="020B0503040303020004" pitchFamily="34" charset="0"/>
              </a:rPr>
              <a:t>Requires employers with 20 or more employees to let employees and dependents keep health coverage under certain conditions</a:t>
            </a:r>
          </a:p>
          <a:p>
            <a:pPr marL="228600" indent="-228600">
              <a:buFont typeface="Wingdings" panose="05000000000000000000" pitchFamily="2" charset="2"/>
              <a:buChar char="Ø"/>
            </a:pPr>
            <a:r>
              <a:rPr lang="en-US" sz="1200" dirty="0">
                <a:solidFill>
                  <a:schemeClr val="accent1">
                    <a:lumMod val="50000"/>
                  </a:schemeClr>
                </a:solidFill>
                <a:latin typeface="Trade Gothic Next" panose="020B0503040303020004" pitchFamily="34" charset="0"/>
              </a:rPr>
              <a:t>Allows certain former employees, retirees, spouses, former spouses, and dependent children the right to temporary continuation of health coverage at group rates</a:t>
            </a:r>
          </a:p>
        </p:txBody>
      </p:sp>
      <p:graphicFrame>
        <p:nvGraphicFramePr>
          <p:cNvPr id="3" name="Content Placeholder 6" descr="If you are 65 or older or have a disability and have COBRA continuation coverage Medicare pays first in most cases.&#10;&#10;If you have COBRA continuation coverage and are eligible for Medicare due to End-Stage Renal Disease Medicare pays first when your 30-month coordination period ends." title="Consolidated Omnibus Budget Reconciliation Act Coverage (COBRA)">
            <a:extLst>
              <a:ext uri="{FF2B5EF4-FFF2-40B4-BE49-F238E27FC236}">
                <a16:creationId xmlns:a16="http://schemas.microsoft.com/office/drawing/2014/main" id="{0B20A680-D260-2B27-BF01-922689B5F5B7}"/>
              </a:ext>
            </a:extLst>
          </p:cNvPr>
          <p:cNvGraphicFramePr>
            <a:graphicFrameLocks/>
          </p:cNvGraphicFramePr>
          <p:nvPr>
            <p:extLst>
              <p:ext uri="{D42A27DB-BD31-4B8C-83A1-F6EECF244321}">
                <p14:modId xmlns:p14="http://schemas.microsoft.com/office/powerpoint/2010/main" val="568238698"/>
              </p:ext>
            </p:extLst>
          </p:nvPr>
        </p:nvGraphicFramePr>
        <p:xfrm>
          <a:off x="262567" y="4560167"/>
          <a:ext cx="9485866" cy="1427226"/>
        </p:xfrm>
        <a:graphic>
          <a:graphicData uri="http://schemas.openxmlformats.org/drawingml/2006/table">
            <a:tbl>
              <a:tblPr firstRow="1" bandRow="1"/>
              <a:tblGrid>
                <a:gridCol w="4867747">
                  <a:extLst>
                    <a:ext uri="{9D8B030D-6E8A-4147-A177-3AD203B41FA5}">
                      <a16:colId xmlns:a16="http://schemas.microsoft.com/office/drawing/2014/main" val="20000"/>
                    </a:ext>
                  </a:extLst>
                </a:gridCol>
                <a:gridCol w="4618119">
                  <a:extLst>
                    <a:ext uri="{9D8B030D-6E8A-4147-A177-3AD203B41FA5}">
                      <a16:colId xmlns:a16="http://schemas.microsoft.com/office/drawing/2014/main" val="20001"/>
                    </a:ext>
                  </a:extLst>
                </a:gridCol>
              </a:tblGrid>
              <a:tr h="16518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l">
                        <a:lnSpc>
                          <a:spcPct val="115000"/>
                        </a:lnSpc>
                        <a:spcBef>
                          <a:spcPts val="0"/>
                        </a:spcBef>
                        <a:spcAft>
                          <a:spcPts val="0"/>
                        </a:spcAft>
                      </a:pPr>
                      <a:r>
                        <a:rPr lang="en-US" sz="2000" b="1" dirty="0">
                          <a:latin typeface="Calibri"/>
                          <a:ea typeface="Calibri"/>
                          <a:cs typeface="Times New Roman"/>
                        </a:rPr>
                        <a:t>If You</a:t>
                      </a:r>
                      <a:endParaRPr lang="en-US" sz="2000" dirty="0">
                        <a:latin typeface="Calibri"/>
                        <a:ea typeface="Calibri"/>
                        <a:cs typeface="Times New Roman"/>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l">
                        <a:lnSpc>
                          <a:spcPct val="115000"/>
                        </a:lnSpc>
                        <a:spcBef>
                          <a:spcPts val="0"/>
                        </a:spcBef>
                        <a:spcAft>
                          <a:spcPts val="0"/>
                        </a:spcAft>
                      </a:pPr>
                      <a:r>
                        <a:rPr lang="en-US" sz="1800" b="1" dirty="0">
                          <a:latin typeface="Calibri"/>
                          <a:ea typeface="Calibri"/>
                          <a:cs typeface="Times New Roman"/>
                        </a:rPr>
                        <a:t>Medicare Pays First</a:t>
                      </a:r>
                      <a:endParaRPr lang="en-US" sz="1800" dirty="0">
                        <a:latin typeface="Calibri"/>
                        <a:ea typeface="Calibri"/>
                        <a:cs typeface="Times New Roman"/>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10000"/>
                  </a:ext>
                </a:extLst>
              </a:tr>
              <a:tr h="4120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6350" marR="0" lvl="0" indent="7938">
                        <a:lnSpc>
                          <a:spcPct val="100000"/>
                        </a:lnSpc>
                        <a:spcBef>
                          <a:spcPts val="600"/>
                        </a:spcBef>
                        <a:spcAft>
                          <a:spcPts val="0"/>
                        </a:spcAft>
                        <a:buFont typeface="+mj-lt"/>
                        <a:buNone/>
                      </a:pPr>
                      <a:r>
                        <a:rPr lang="en-US" sz="1800" dirty="0">
                          <a:latin typeface="Calibri"/>
                          <a:ea typeface="Calibri"/>
                          <a:cs typeface="Times New Roman"/>
                        </a:rPr>
                        <a:t>Are</a:t>
                      </a:r>
                      <a:r>
                        <a:rPr lang="en-US" sz="1800" baseline="0" dirty="0">
                          <a:latin typeface="Calibri"/>
                          <a:ea typeface="Calibri"/>
                          <a:cs typeface="Times New Roman"/>
                        </a:rPr>
                        <a:t> </a:t>
                      </a:r>
                      <a:r>
                        <a:rPr lang="en-US" sz="1800" dirty="0">
                          <a:latin typeface="Calibri"/>
                          <a:ea typeface="Calibri"/>
                          <a:cs typeface="Times New Roman"/>
                        </a:rPr>
                        <a:t>65 or older or have a disability and have </a:t>
                      </a:r>
                      <a:r>
                        <a:rPr lang="en-US" sz="1800" b="1" dirty="0">
                          <a:latin typeface="Calibri"/>
                          <a:ea typeface="Calibri"/>
                          <a:cs typeface="Times New Roman"/>
                        </a:rPr>
                        <a:t>COBRA</a:t>
                      </a:r>
                      <a:r>
                        <a:rPr lang="en-US" sz="1800" dirty="0">
                          <a:latin typeface="Calibri"/>
                          <a:ea typeface="Calibri"/>
                          <a:cs typeface="Times New Roman"/>
                        </a:rPr>
                        <a:t> continuation coverage</a:t>
                      </a:r>
                    </a:p>
                  </a:txBody>
                  <a:tcPr marL="51435" marR="51435"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latin typeface="Calibri"/>
                          <a:ea typeface="Calibri"/>
                          <a:cs typeface="Times New Roman"/>
                        </a:rPr>
                        <a:t>In most cases</a:t>
                      </a:r>
                    </a:p>
                  </a:txBody>
                  <a:tcPr marL="51435" marR="51435"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0001"/>
                  </a:ext>
                </a:extLst>
              </a:tr>
              <a:tr h="43376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nSpc>
                          <a:spcPct val="100000"/>
                        </a:lnSpc>
                        <a:spcBef>
                          <a:spcPts val="600"/>
                        </a:spcBef>
                        <a:spcAft>
                          <a:spcPts val="0"/>
                        </a:spcAft>
                        <a:buFont typeface="+mj-lt"/>
                        <a:buNone/>
                      </a:pPr>
                      <a:r>
                        <a:rPr lang="en-US" sz="1800" dirty="0">
                          <a:latin typeface="Calibri"/>
                          <a:ea typeface="Calibri"/>
                          <a:cs typeface="Times New Roman"/>
                        </a:rPr>
                        <a:t>Have </a:t>
                      </a:r>
                      <a:r>
                        <a:rPr lang="en-US" sz="1800" b="1" dirty="0">
                          <a:latin typeface="Calibri"/>
                          <a:ea typeface="Calibri"/>
                          <a:cs typeface="Times New Roman"/>
                        </a:rPr>
                        <a:t>COBRA </a:t>
                      </a:r>
                      <a:r>
                        <a:rPr lang="en-US" sz="1800" dirty="0">
                          <a:latin typeface="Calibri"/>
                          <a:ea typeface="Calibri"/>
                          <a:cs typeface="Times New Roman"/>
                        </a:rPr>
                        <a:t>continuation coverage and are eligible for Medicare due to ESRD</a:t>
                      </a:r>
                      <a:r>
                        <a:rPr lang="en-US" sz="1800" b="0" dirty="0">
                          <a:latin typeface="Calibri"/>
                          <a:ea typeface="Calibri"/>
                          <a:cs typeface="Times New Roman"/>
                        </a:rPr>
                        <a:t> </a:t>
                      </a:r>
                      <a:endParaRPr lang="en-US" sz="1800" dirty="0">
                        <a:latin typeface="Calibri"/>
                        <a:ea typeface="Calibri"/>
                        <a:cs typeface="Times New Roman"/>
                      </a:endParaRP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latin typeface="Calibri"/>
                          <a:ea typeface="Calibri"/>
                          <a:cs typeface="Times New Roman"/>
                        </a:rPr>
                        <a:t>When your 30-month coordination period ends</a:t>
                      </a:r>
                    </a:p>
                  </a:txBody>
                  <a:tcPr marL="51435" marR="51435"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0002"/>
                  </a:ext>
                </a:extLst>
              </a:tr>
            </a:tbl>
          </a:graphicData>
        </a:graphic>
      </p:graphicFrame>
      <p:sp>
        <p:nvSpPr>
          <p:cNvPr id="6" name="TextBox 5">
            <a:extLst>
              <a:ext uri="{FF2B5EF4-FFF2-40B4-BE49-F238E27FC236}">
                <a16:creationId xmlns:a16="http://schemas.microsoft.com/office/drawing/2014/main" id="{02EE5B48-04B3-92BB-36D4-5AA54AFB6753}"/>
              </a:ext>
            </a:extLst>
          </p:cNvPr>
          <p:cNvSpPr txBox="1"/>
          <p:nvPr/>
        </p:nvSpPr>
        <p:spPr>
          <a:xfrm>
            <a:off x="347808" y="2986135"/>
            <a:ext cx="10841968" cy="1015663"/>
          </a:xfrm>
          <a:prstGeom prst="rect">
            <a:avLst/>
          </a:prstGeom>
          <a:noFill/>
        </p:spPr>
        <p:txBody>
          <a:bodyPr wrap="square">
            <a:spAutoFit/>
          </a:bodyPr>
          <a:lstStyle/>
          <a:p>
            <a:pPr algn="l">
              <a:buFont typeface="Arial" panose="020B0604020202020204" pitchFamily="34" charset="0"/>
              <a:buChar char="•"/>
            </a:pPr>
            <a:r>
              <a:rPr lang="en-US" sz="1200" b="0" i="0" dirty="0">
                <a:solidFill>
                  <a:schemeClr val="accent1">
                    <a:lumMod val="50000"/>
                  </a:schemeClr>
                </a:solidFill>
                <a:effectLst/>
                <a:latin typeface="Trade Gothic Next" panose="020B0503040303020004" pitchFamily="34" charset="0"/>
              </a:rPr>
              <a:t>If you have COBRA when you become Medicare-eligible, your COBRA coverage usually ends on the date you get Medicare. </a:t>
            </a:r>
            <a:r>
              <a:rPr lang="en-US" sz="1200" dirty="0">
                <a:solidFill>
                  <a:schemeClr val="accent1">
                    <a:lumMod val="50000"/>
                  </a:schemeClr>
                </a:solidFill>
                <a:latin typeface="Trade Gothic Next" panose="020B0503040303020004" pitchFamily="34" charset="0"/>
              </a:rPr>
              <a:t>A s</a:t>
            </a:r>
            <a:r>
              <a:rPr lang="en-US" sz="1200" b="0" i="0" dirty="0">
                <a:solidFill>
                  <a:schemeClr val="accent1">
                    <a:lumMod val="50000"/>
                  </a:schemeClr>
                </a:solidFill>
                <a:effectLst/>
                <a:latin typeface="Trade Gothic Next" panose="020B0503040303020004" pitchFamily="34" charset="0"/>
              </a:rPr>
              <a:t>pouse and dependents may keep COBRA for up to 36 months.</a:t>
            </a:r>
          </a:p>
          <a:p>
            <a:pPr algn="l">
              <a:buFont typeface="Arial" panose="020B0604020202020204" pitchFamily="34" charset="0"/>
              <a:buChar char="•"/>
            </a:pPr>
            <a:endParaRPr lang="en-US" sz="1200" b="0" i="0" dirty="0">
              <a:solidFill>
                <a:schemeClr val="accent1">
                  <a:lumMod val="50000"/>
                </a:schemeClr>
              </a:solidFill>
              <a:effectLst/>
              <a:latin typeface="Trade Gothic Next" panose="020B0503040303020004" pitchFamily="34" charset="0"/>
            </a:endParaRPr>
          </a:p>
          <a:p>
            <a:pPr algn="l">
              <a:buFont typeface="Arial" panose="020B0604020202020204" pitchFamily="34" charset="0"/>
              <a:buChar char="•"/>
            </a:pPr>
            <a:r>
              <a:rPr lang="en-US" sz="1200" b="0" i="0" dirty="0">
                <a:solidFill>
                  <a:schemeClr val="accent1">
                    <a:lumMod val="50000"/>
                  </a:schemeClr>
                </a:solidFill>
                <a:effectLst/>
                <a:latin typeface="Trade Gothic Next" panose="020B0503040303020004" pitchFamily="34" charset="0"/>
              </a:rPr>
              <a:t>If you have Medicare </a:t>
            </a:r>
            <a:r>
              <a:rPr lang="en-US" sz="1200" b="0" i="0" u="none" strike="noStrike" dirty="0">
                <a:solidFill>
                  <a:schemeClr val="accent1">
                    <a:lumMod val="50000"/>
                  </a:schemeClr>
                </a:solidFill>
                <a:effectLst/>
                <a:latin typeface="Trade Gothic Next" panose="020B0503040303020004" pitchFamily="34" charset="0"/>
              </a:rPr>
              <a:t>Part A</a:t>
            </a:r>
            <a:r>
              <a:rPr lang="en-US" sz="1200" b="0" i="0" dirty="0">
                <a:solidFill>
                  <a:schemeClr val="accent1">
                    <a:lumMod val="50000"/>
                  </a:schemeClr>
                </a:solidFill>
                <a:effectLst/>
                <a:latin typeface="Trade Gothic Next" panose="020B0503040303020004" pitchFamily="34" charset="0"/>
              </a:rPr>
              <a:t> or Part B when you become eligible for COBRA, you must be allowed to enroll in COBRA. Medicare is your </a:t>
            </a:r>
            <a:r>
              <a:rPr lang="en-US" sz="1200" b="0" i="0" strike="noStrike" dirty="0">
                <a:solidFill>
                  <a:schemeClr val="accent1">
                    <a:lumMod val="50000"/>
                  </a:schemeClr>
                </a:solidFill>
                <a:effectLst/>
                <a:latin typeface="Trade Gothic Next" panose="020B0503040303020004" pitchFamily="34" charset="0"/>
              </a:rPr>
              <a:t>primary</a:t>
            </a:r>
            <a:r>
              <a:rPr lang="en-US" sz="1200" b="0" i="0" dirty="0">
                <a:solidFill>
                  <a:schemeClr val="accent1">
                    <a:lumMod val="50000"/>
                  </a:schemeClr>
                </a:solidFill>
                <a:effectLst/>
                <a:latin typeface="Trade Gothic Next" panose="020B0503040303020004" pitchFamily="34" charset="0"/>
              </a:rPr>
              <a:t> insurance, and COBRA is secondary. You should keep Medicare because it is responsible for paying the majority of your health care costs. </a:t>
            </a:r>
          </a:p>
        </p:txBody>
      </p:sp>
    </p:spTree>
    <p:extLst>
      <p:ext uri="{BB962C8B-B14F-4D97-AF65-F5344CB8AC3E}">
        <p14:creationId xmlns:p14="http://schemas.microsoft.com/office/powerpoint/2010/main" val="3215997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C4EBF3E-A9DC-EC42-E91D-3AB036A808E2}"/>
              </a:ext>
            </a:extLst>
          </p:cNvPr>
          <p:cNvSpPr/>
          <p:nvPr/>
        </p:nvSpPr>
        <p:spPr>
          <a:xfrm>
            <a:off x="0" y="0"/>
            <a:ext cx="12192000" cy="1690688"/>
          </a:xfrm>
          <a:prstGeom prst="rect">
            <a:avLst/>
          </a:prstGeom>
          <a:gradFill flip="none" rotWithShape="1">
            <a:gsLst>
              <a:gs pos="0">
                <a:srgbClr val="006AAD">
                  <a:shade val="30000"/>
                  <a:satMod val="115000"/>
                </a:srgbClr>
              </a:gs>
              <a:gs pos="50000">
                <a:srgbClr val="006AAD">
                  <a:shade val="67500"/>
                  <a:satMod val="115000"/>
                </a:srgbClr>
              </a:gs>
              <a:gs pos="100000">
                <a:srgbClr val="006AAD">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solidFill>
                  <a:schemeClr val="bg1"/>
                </a:solidFill>
                <a:latin typeface="Sabon" panose="02020602060506020403" pitchFamily="18" charset="77"/>
              </a:rPr>
              <a:t>Retiree/Union Plan</a:t>
            </a:r>
            <a:endParaRPr lang="en-US" sz="3600" dirty="0">
              <a:solidFill>
                <a:schemeClr val="bg1"/>
              </a:solidFill>
              <a:latin typeface="Sabon" panose="02020602060506020403" pitchFamily="18" charset="77"/>
            </a:endParaRPr>
          </a:p>
        </p:txBody>
      </p:sp>
      <p:pic>
        <p:nvPicPr>
          <p:cNvPr id="9" name="Picture 8" descr="Logo&#10;&#10;Description automatically generated">
            <a:extLst>
              <a:ext uri="{FF2B5EF4-FFF2-40B4-BE49-F238E27FC236}">
                <a16:creationId xmlns:a16="http://schemas.microsoft.com/office/drawing/2014/main" id="{4B0026EE-AA3A-D478-9410-887E516D935E}"/>
              </a:ext>
            </a:extLst>
          </p:cNvPr>
          <p:cNvPicPr>
            <a:picLocks noChangeAspect="1"/>
          </p:cNvPicPr>
          <p:nvPr/>
        </p:nvPicPr>
        <p:blipFill>
          <a:blip r:embed="rId2"/>
          <a:stretch>
            <a:fillRect/>
          </a:stretch>
        </p:blipFill>
        <p:spPr>
          <a:xfrm>
            <a:off x="9934413" y="5481911"/>
            <a:ext cx="1788629" cy="1010964"/>
          </a:xfrm>
          <a:prstGeom prst="rect">
            <a:avLst/>
          </a:prstGeom>
        </p:spPr>
      </p:pic>
      <p:sp>
        <p:nvSpPr>
          <p:cNvPr id="2" name="TextBox 1">
            <a:extLst>
              <a:ext uri="{FF2B5EF4-FFF2-40B4-BE49-F238E27FC236}">
                <a16:creationId xmlns:a16="http://schemas.microsoft.com/office/drawing/2014/main" id="{756BDBEC-6237-77F0-8CB0-C3D14D518D16}"/>
              </a:ext>
            </a:extLst>
          </p:cNvPr>
          <p:cNvSpPr txBox="1"/>
          <p:nvPr/>
        </p:nvSpPr>
        <p:spPr>
          <a:xfrm>
            <a:off x="1848189" y="3712900"/>
            <a:ext cx="8153400" cy="954107"/>
          </a:xfrm>
          <a:prstGeom prst="rect">
            <a:avLst/>
          </a:prstGeom>
          <a:noFill/>
        </p:spPr>
        <p:txBody>
          <a:bodyPr wrap="square" rtlCol="0">
            <a:spAutoFit/>
          </a:bodyPr>
          <a:lstStyle/>
          <a:p>
            <a:pPr marL="171450" indent="-171450">
              <a:buFont typeface="Wingdings" panose="05000000000000000000" pitchFamily="2" charset="2"/>
              <a:buChar char="§"/>
            </a:pPr>
            <a:r>
              <a:rPr lang="en-US" sz="1400" dirty="0">
                <a:solidFill>
                  <a:schemeClr val="accent1">
                    <a:lumMod val="50000"/>
                  </a:schemeClr>
                </a:solidFill>
                <a:latin typeface="Trade Gothic Next" panose="020B0503040303020004" pitchFamily="34" charset="0"/>
              </a:rPr>
              <a:t>Clarify that it is retiree coverage</a:t>
            </a:r>
          </a:p>
          <a:p>
            <a:pPr marL="171450" indent="-171450">
              <a:buFont typeface="Wingdings" panose="05000000000000000000" pitchFamily="2" charset="2"/>
              <a:buChar char="§"/>
            </a:pPr>
            <a:r>
              <a:rPr lang="en-US" sz="1400" dirty="0">
                <a:solidFill>
                  <a:schemeClr val="accent1">
                    <a:lumMod val="50000"/>
                  </a:schemeClr>
                </a:solidFill>
                <a:latin typeface="Trade Gothic Next" panose="020B0503040303020004" pitchFamily="34" charset="0"/>
              </a:rPr>
              <a:t>May have specific enrollment/disenrollment periods (NOT in line with Medicare’s enrollment/disenrollment periods)</a:t>
            </a:r>
          </a:p>
          <a:p>
            <a:pPr marL="171450" indent="-171450">
              <a:buFont typeface="Wingdings" panose="05000000000000000000" pitchFamily="2" charset="2"/>
              <a:buChar char="§"/>
            </a:pPr>
            <a:r>
              <a:rPr lang="en-US" sz="1400" dirty="0">
                <a:solidFill>
                  <a:schemeClr val="accent1">
                    <a:lumMod val="50000"/>
                  </a:schemeClr>
                </a:solidFill>
                <a:latin typeface="Trade Gothic Next" panose="020B0503040303020004" pitchFamily="34" charset="0"/>
              </a:rPr>
              <a:t>Is it creditable drug coverage? </a:t>
            </a:r>
          </a:p>
        </p:txBody>
      </p:sp>
      <p:pic>
        <p:nvPicPr>
          <p:cNvPr id="11" name="Picture 10">
            <a:extLst>
              <a:ext uri="{FF2B5EF4-FFF2-40B4-BE49-F238E27FC236}">
                <a16:creationId xmlns:a16="http://schemas.microsoft.com/office/drawing/2014/main" id="{3DFD04B5-23EB-8FFC-BBF9-3ACC92298F92}"/>
              </a:ext>
            </a:extLst>
          </p:cNvPr>
          <p:cNvPicPr>
            <a:picLocks noChangeAspect="1"/>
          </p:cNvPicPr>
          <p:nvPr/>
        </p:nvPicPr>
        <p:blipFill>
          <a:blip r:embed="rId3"/>
          <a:stretch>
            <a:fillRect/>
          </a:stretch>
        </p:blipFill>
        <p:spPr>
          <a:xfrm>
            <a:off x="1848189" y="2048048"/>
            <a:ext cx="8019048" cy="1380952"/>
          </a:xfrm>
          <a:prstGeom prst="rect">
            <a:avLst/>
          </a:prstGeom>
        </p:spPr>
      </p:pic>
    </p:spTree>
    <p:extLst>
      <p:ext uri="{BB962C8B-B14F-4D97-AF65-F5344CB8AC3E}">
        <p14:creationId xmlns:p14="http://schemas.microsoft.com/office/powerpoint/2010/main" val="39795111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mily Feud Master">
  <a:themeElements>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amily Feud Bible Edition v1.5">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mily Feud Bible Edition v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mily Feud Bible Edition v1.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mily Feud Bible Edition v1.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mily Feud Bible Edition v1.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mily Feud Bible Edition v1.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mily Feud Bible Edition v1.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mily Feud Bible Edition v1.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mily Feud Bible Edition v1.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mily Feud Bible Edition v1.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mily Feud Bible Edition v1.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mily Feud Bible Edition v1.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mily Feud Bible Edition v1.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1192</TotalTime>
  <Words>1907</Words>
  <Application>Microsoft Office PowerPoint</Application>
  <PresentationFormat>Widescreen</PresentationFormat>
  <Paragraphs>160</Paragraphs>
  <Slides>21</Slides>
  <Notes>3</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21</vt:i4>
      </vt:variant>
    </vt:vector>
  </HeadingPairs>
  <TitlesOfParts>
    <vt:vector size="37" baseType="lpstr">
      <vt:lpstr>Aptos</vt:lpstr>
      <vt:lpstr>Arial</vt:lpstr>
      <vt:lpstr>Arial Black</vt:lpstr>
      <vt:lpstr>Calibri</vt:lpstr>
      <vt:lpstr>Calibri Light</vt:lpstr>
      <vt:lpstr>Impact</vt:lpstr>
      <vt:lpstr>Sabon</vt:lpstr>
      <vt:lpstr>Tahoma</vt:lpstr>
      <vt:lpstr>Trade Gothic</vt:lpstr>
      <vt:lpstr>Trade Gothic Bold No. 2</vt:lpstr>
      <vt:lpstr>Trade Gothic Next</vt:lpstr>
      <vt:lpstr>TradeGothic</vt:lpstr>
      <vt:lpstr>Verdana</vt:lpstr>
      <vt:lpstr>Wingdings</vt:lpstr>
      <vt:lpstr>Office Theme</vt:lpstr>
      <vt:lpstr>Family Feud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Need Help  with Medicare?</dc:title>
  <dc:creator>Microsoft Office User</dc:creator>
  <cp:lastModifiedBy>Helen Mayberry</cp:lastModifiedBy>
  <cp:revision>29</cp:revision>
  <cp:lastPrinted>2024-09-30T23:21:11Z</cp:lastPrinted>
  <dcterms:created xsi:type="dcterms:W3CDTF">2022-12-07T19:00:17Z</dcterms:created>
  <dcterms:modified xsi:type="dcterms:W3CDTF">2024-10-01T18:15:47Z</dcterms:modified>
</cp:coreProperties>
</file>