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353" r:id="rId2"/>
    <p:sldId id="259" r:id="rId3"/>
    <p:sldId id="361" r:id="rId4"/>
    <p:sldId id="303" r:id="rId5"/>
    <p:sldId id="308" r:id="rId6"/>
    <p:sldId id="364" r:id="rId7"/>
    <p:sldId id="367" r:id="rId8"/>
    <p:sldId id="368" r:id="rId9"/>
    <p:sldId id="365" r:id="rId10"/>
    <p:sldId id="306" r:id="rId11"/>
    <p:sldId id="363" r:id="rId12"/>
    <p:sldId id="369" r:id="rId13"/>
    <p:sldId id="370" r:id="rId14"/>
    <p:sldId id="362" r:id="rId15"/>
    <p:sldId id="359" r:id="rId16"/>
    <p:sldId id="360" r:id="rId17"/>
    <p:sldId id="31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AD"/>
    <a:srgbClr val="FDBA4A"/>
    <a:srgbClr val="0C3B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p:restoredTop sz="92129" autoAdjust="0"/>
  </p:normalViewPr>
  <p:slideViewPr>
    <p:cSldViewPr snapToGrid="0">
      <p:cViewPr varScale="1">
        <p:scale>
          <a:sx n="77" d="100"/>
          <a:sy n="77" d="100"/>
        </p:scale>
        <p:origin x="1478" y="58"/>
      </p:cViewPr>
      <p:guideLst/>
    </p:cSldViewPr>
  </p:slideViewPr>
  <p:notesTextViewPr>
    <p:cViewPr>
      <p:scale>
        <a:sx n="1" d="1"/>
        <a:sy n="1" d="1"/>
      </p:scale>
      <p:origin x="0" y="0"/>
    </p:cViewPr>
  </p:notesTextViewPr>
  <p:sorterViewPr>
    <p:cViewPr>
      <p:scale>
        <a:sx n="100" d="100"/>
        <a:sy n="100" d="100"/>
      </p:scale>
      <p:origin x="0" y="-5454"/>
    </p:cViewPr>
  </p:sorterViewPr>
  <p:notesViewPr>
    <p:cSldViewPr snapToGrid="0">
      <p:cViewPr varScale="1">
        <p:scale>
          <a:sx n="127" d="100"/>
          <a:sy n="127" d="100"/>
        </p:scale>
        <p:origin x="4908" y="1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6A58B1-6DB6-403B-B1BE-64EBFC88A52A}"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C4DC12-3BB9-434B-B4C2-D4DF9663072A}" type="slidenum">
              <a:rPr lang="en-US" smtClean="0"/>
              <a:t>‹#›</a:t>
            </a:fld>
            <a:endParaRPr lang="en-US"/>
          </a:p>
        </p:txBody>
      </p:sp>
    </p:spTree>
    <p:extLst>
      <p:ext uri="{BB962C8B-B14F-4D97-AF65-F5344CB8AC3E}">
        <p14:creationId xmlns:p14="http://schemas.microsoft.com/office/powerpoint/2010/main" val="704792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4DC12-3BB9-434B-B4C2-D4DF9663072A}" type="slidenum">
              <a:rPr lang="en-US" smtClean="0"/>
              <a:t>1</a:t>
            </a:fld>
            <a:endParaRPr lang="en-US"/>
          </a:p>
        </p:txBody>
      </p:sp>
    </p:spTree>
    <p:extLst>
      <p:ext uri="{BB962C8B-B14F-4D97-AF65-F5344CB8AC3E}">
        <p14:creationId xmlns:p14="http://schemas.microsoft.com/office/powerpoint/2010/main" val="3718137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4DC12-3BB9-434B-B4C2-D4DF9663072A}" type="slidenum">
              <a:rPr lang="en-US" smtClean="0"/>
              <a:t>10</a:t>
            </a:fld>
            <a:endParaRPr lang="en-US"/>
          </a:p>
        </p:txBody>
      </p:sp>
    </p:spTree>
    <p:extLst>
      <p:ext uri="{BB962C8B-B14F-4D97-AF65-F5344CB8AC3E}">
        <p14:creationId xmlns:p14="http://schemas.microsoft.com/office/powerpoint/2010/main" val="1783853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4DC12-3BB9-434B-B4C2-D4DF9663072A}" type="slidenum">
              <a:rPr lang="en-US" smtClean="0"/>
              <a:t>11</a:t>
            </a:fld>
            <a:endParaRPr lang="en-US"/>
          </a:p>
        </p:txBody>
      </p:sp>
    </p:spTree>
    <p:extLst>
      <p:ext uri="{BB962C8B-B14F-4D97-AF65-F5344CB8AC3E}">
        <p14:creationId xmlns:p14="http://schemas.microsoft.com/office/powerpoint/2010/main" val="3658589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30463-D751-4769-BB0F-3A873373DC1F}" type="slidenum">
              <a:rPr lang="en-US" smtClean="0"/>
              <a:t>12</a:t>
            </a:fld>
            <a:endParaRPr lang="en-US"/>
          </a:p>
        </p:txBody>
      </p:sp>
    </p:spTree>
    <p:extLst>
      <p:ext uri="{BB962C8B-B14F-4D97-AF65-F5344CB8AC3E}">
        <p14:creationId xmlns:p14="http://schemas.microsoft.com/office/powerpoint/2010/main" val="2649364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4DC12-3BB9-434B-B4C2-D4DF9663072A}" type="slidenum">
              <a:rPr lang="en-US" smtClean="0"/>
              <a:t>13</a:t>
            </a:fld>
            <a:endParaRPr lang="en-US"/>
          </a:p>
        </p:txBody>
      </p:sp>
    </p:spTree>
    <p:extLst>
      <p:ext uri="{BB962C8B-B14F-4D97-AF65-F5344CB8AC3E}">
        <p14:creationId xmlns:p14="http://schemas.microsoft.com/office/powerpoint/2010/main" val="2187639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4DC12-3BB9-434B-B4C2-D4DF9663072A}" type="slidenum">
              <a:rPr lang="en-US" smtClean="0"/>
              <a:t>14</a:t>
            </a:fld>
            <a:endParaRPr lang="en-US"/>
          </a:p>
        </p:txBody>
      </p:sp>
    </p:spTree>
    <p:extLst>
      <p:ext uri="{BB962C8B-B14F-4D97-AF65-F5344CB8AC3E}">
        <p14:creationId xmlns:p14="http://schemas.microsoft.com/office/powerpoint/2010/main" val="2312266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4DC12-3BB9-434B-B4C2-D4DF9663072A}" type="slidenum">
              <a:rPr lang="en-US" smtClean="0"/>
              <a:t>15</a:t>
            </a:fld>
            <a:endParaRPr lang="en-US"/>
          </a:p>
        </p:txBody>
      </p:sp>
    </p:spTree>
    <p:extLst>
      <p:ext uri="{BB962C8B-B14F-4D97-AF65-F5344CB8AC3E}">
        <p14:creationId xmlns:p14="http://schemas.microsoft.com/office/powerpoint/2010/main" val="1921081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4DC12-3BB9-434B-B4C2-D4DF9663072A}" type="slidenum">
              <a:rPr lang="en-US" smtClean="0"/>
              <a:t>16</a:t>
            </a:fld>
            <a:endParaRPr lang="en-US"/>
          </a:p>
        </p:txBody>
      </p:sp>
    </p:spTree>
    <p:extLst>
      <p:ext uri="{BB962C8B-B14F-4D97-AF65-F5344CB8AC3E}">
        <p14:creationId xmlns:p14="http://schemas.microsoft.com/office/powerpoint/2010/main" val="3137527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4DC12-3BB9-434B-B4C2-D4DF9663072A}" type="slidenum">
              <a:rPr lang="en-US" smtClean="0"/>
              <a:t>17</a:t>
            </a:fld>
            <a:endParaRPr lang="en-US"/>
          </a:p>
        </p:txBody>
      </p:sp>
    </p:spTree>
    <p:extLst>
      <p:ext uri="{BB962C8B-B14F-4D97-AF65-F5344CB8AC3E}">
        <p14:creationId xmlns:p14="http://schemas.microsoft.com/office/powerpoint/2010/main" val="1966402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4DC12-3BB9-434B-B4C2-D4DF9663072A}" type="slidenum">
              <a:rPr lang="en-US" smtClean="0"/>
              <a:t>2</a:t>
            </a:fld>
            <a:endParaRPr lang="en-US"/>
          </a:p>
        </p:txBody>
      </p:sp>
    </p:spTree>
    <p:extLst>
      <p:ext uri="{BB962C8B-B14F-4D97-AF65-F5344CB8AC3E}">
        <p14:creationId xmlns:p14="http://schemas.microsoft.com/office/powerpoint/2010/main" val="111764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4DC12-3BB9-434B-B4C2-D4DF9663072A}" type="slidenum">
              <a:rPr lang="en-US" smtClean="0"/>
              <a:t>3</a:t>
            </a:fld>
            <a:endParaRPr lang="en-US"/>
          </a:p>
        </p:txBody>
      </p:sp>
    </p:spTree>
    <p:extLst>
      <p:ext uri="{BB962C8B-B14F-4D97-AF65-F5344CB8AC3E}">
        <p14:creationId xmlns:p14="http://schemas.microsoft.com/office/powerpoint/2010/main" val="2309939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30463-D751-4769-BB0F-3A873373DC1F}" type="slidenum">
              <a:rPr lang="en-US" smtClean="0"/>
              <a:t>4</a:t>
            </a:fld>
            <a:endParaRPr lang="en-US"/>
          </a:p>
        </p:txBody>
      </p:sp>
    </p:spTree>
    <p:extLst>
      <p:ext uri="{BB962C8B-B14F-4D97-AF65-F5344CB8AC3E}">
        <p14:creationId xmlns:p14="http://schemas.microsoft.com/office/powerpoint/2010/main" val="2763673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4DC12-3BB9-434B-B4C2-D4DF9663072A}" type="slidenum">
              <a:rPr lang="en-US" smtClean="0"/>
              <a:t>5</a:t>
            </a:fld>
            <a:endParaRPr lang="en-US"/>
          </a:p>
        </p:txBody>
      </p:sp>
    </p:spTree>
    <p:extLst>
      <p:ext uri="{BB962C8B-B14F-4D97-AF65-F5344CB8AC3E}">
        <p14:creationId xmlns:p14="http://schemas.microsoft.com/office/powerpoint/2010/main" val="873615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4DC12-3BB9-434B-B4C2-D4DF9663072A}" type="slidenum">
              <a:rPr lang="en-US" smtClean="0"/>
              <a:t>6</a:t>
            </a:fld>
            <a:endParaRPr lang="en-US"/>
          </a:p>
        </p:txBody>
      </p:sp>
    </p:spTree>
    <p:extLst>
      <p:ext uri="{BB962C8B-B14F-4D97-AF65-F5344CB8AC3E}">
        <p14:creationId xmlns:p14="http://schemas.microsoft.com/office/powerpoint/2010/main" val="4202196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30463-D751-4769-BB0F-3A873373DC1F}" type="slidenum">
              <a:rPr lang="en-US" smtClean="0"/>
              <a:t>7</a:t>
            </a:fld>
            <a:endParaRPr lang="en-US"/>
          </a:p>
        </p:txBody>
      </p:sp>
    </p:spTree>
    <p:extLst>
      <p:ext uri="{BB962C8B-B14F-4D97-AF65-F5344CB8AC3E}">
        <p14:creationId xmlns:p14="http://schemas.microsoft.com/office/powerpoint/2010/main" val="351671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4DC12-3BB9-434B-B4C2-D4DF9663072A}" type="slidenum">
              <a:rPr lang="en-US" smtClean="0"/>
              <a:t>8</a:t>
            </a:fld>
            <a:endParaRPr lang="en-US"/>
          </a:p>
        </p:txBody>
      </p:sp>
    </p:spTree>
    <p:extLst>
      <p:ext uri="{BB962C8B-B14F-4D97-AF65-F5344CB8AC3E}">
        <p14:creationId xmlns:p14="http://schemas.microsoft.com/office/powerpoint/2010/main" val="4036820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4DC12-3BB9-434B-B4C2-D4DF9663072A}" type="slidenum">
              <a:rPr lang="en-US" smtClean="0"/>
              <a:t>9</a:t>
            </a:fld>
            <a:endParaRPr lang="en-US"/>
          </a:p>
        </p:txBody>
      </p:sp>
    </p:spTree>
    <p:extLst>
      <p:ext uri="{BB962C8B-B14F-4D97-AF65-F5344CB8AC3E}">
        <p14:creationId xmlns:p14="http://schemas.microsoft.com/office/powerpoint/2010/main" val="4108582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7F0D4-EC4F-7C03-15E1-94FEA5E0DB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569075-72E1-768A-D0E8-23AEF9FABF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36B44E-AAC7-A362-78C7-230B003A044B}"/>
              </a:ext>
            </a:extLst>
          </p:cNvPr>
          <p:cNvSpPr>
            <a:spLocks noGrp="1"/>
          </p:cNvSpPr>
          <p:nvPr>
            <p:ph type="dt" sz="half" idx="10"/>
          </p:nvPr>
        </p:nvSpPr>
        <p:spPr/>
        <p:txBody>
          <a:bodyPr/>
          <a:lstStyle/>
          <a:p>
            <a:fld id="{A2A52940-E72F-B240-ABDC-5FEF2C86D0F5}" type="datetimeFigureOut">
              <a:rPr lang="en-US" smtClean="0"/>
              <a:t>9/28/2024</a:t>
            </a:fld>
            <a:endParaRPr lang="en-US"/>
          </a:p>
        </p:txBody>
      </p:sp>
      <p:sp>
        <p:nvSpPr>
          <p:cNvPr id="5" name="Footer Placeholder 4">
            <a:extLst>
              <a:ext uri="{FF2B5EF4-FFF2-40B4-BE49-F238E27FC236}">
                <a16:creationId xmlns:a16="http://schemas.microsoft.com/office/drawing/2014/main" id="{24DDBFB2-DAB7-24AB-9881-5750DC227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E6A37-A1D7-3551-83B4-E315BEBE6F08}"/>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1299252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7A10-2DCC-82F1-0A05-80B68BEE21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57B1FE-2E8A-61D6-4E94-CCB40EB1AF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C29E6-2590-0BC4-958C-635827C09D0C}"/>
              </a:ext>
            </a:extLst>
          </p:cNvPr>
          <p:cNvSpPr>
            <a:spLocks noGrp="1"/>
          </p:cNvSpPr>
          <p:nvPr>
            <p:ph type="dt" sz="half" idx="10"/>
          </p:nvPr>
        </p:nvSpPr>
        <p:spPr/>
        <p:txBody>
          <a:bodyPr/>
          <a:lstStyle/>
          <a:p>
            <a:fld id="{A2A52940-E72F-B240-ABDC-5FEF2C86D0F5}" type="datetimeFigureOut">
              <a:rPr lang="en-US" smtClean="0"/>
              <a:t>9/28/2024</a:t>
            </a:fld>
            <a:endParaRPr lang="en-US"/>
          </a:p>
        </p:txBody>
      </p:sp>
      <p:sp>
        <p:nvSpPr>
          <p:cNvPr id="5" name="Footer Placeholder 4">
            <a:extLst>
              <a:ext uri="{FF2B5EF4-FFF2-40B4-BE49-F238E27FC236}">
                <a16:creationId xmlns:a16="http://schemas.microsoft.com/office/drawing/2014/main" id="{63CB7714-6865-BAE2-3F49-A80384612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46818-4AB0-1085-2F13-4FE3710EAC24}"/>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1226393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D6F68-4DD1-B3BE-22EA-8F8C15D5B1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8AADF0-3A94-BBAD-145F-A9DBDC8E72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9E904-2C87-A8DB-6CF9-D70D459D85DA}"/>
              </a:ext>
            </a:extLst>
          </p:cNvPr>
          <p:cNvSpPr>
            <a:spLocks noGrp="1"/>
          </p:cNvSpPr>
          <p:nvPr>
            <p:ph type="dt" sz="half" idx="10"/>
          </p:nvPr>
        </p:nvSpPr>
        <p:spPr/>
        <p:txBody>
          <a:bodyPr/>
          <a:lstStyle/>
          <a:p>
            <a:fld id="{A2A52940-E72F-B240-ABDC-5FEF2C86D0F5}" type="datetimeFigureOut">
              <a:rPr lang="en-US" smtClean="0"/>
              <a:t>9/28/2024</a:t>
            </a:fld>
            <a:endParaRPr lang="en-US"/>
          </a:p>
        </p:txBody>
      </p:sp>
      <p:sp>
        <p:nvSpPr>
          <p:cNvPr id="5" name="Footer Placeholder 4">
            <a:extLst>
              <a:ext uri="{FF2B5EF4-FFF2-40B4-BE49-F238E27FC236}">
                <a16:creationId xmlns:a16="http://schemas.microsoft.com/office/drawing/2014/main" id="{51BAA1C8-C174-EDAD-1B53-FAD87E344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8C2C2-5BD4-2918-821C-79A1972969D2}"/>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639168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4B346-FD8C-9F31-98E1-5AC0BAF6D6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272A9D-8DD5-F265-7CD0-08E9123A12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DB112-F96E-FA5A-5D06-FB4576E71E21}"/>
              </a:ext>
            </a:extLst>
          </p:cNvPr>
          <p:cNvSpPr>
            <a:spLocks noGrp="1"/>
          </p:cNvSpPr>
          <p:nvPr>
            <p:ph type="dt" sz="half" idx="10"/>
          </p:nvPr>
        </p:nvSpPr>
        <p:spPr/>
        <p:txBody>
          <a:bodyPr/>
          <a:lstStyle/>
          <a:p>
            <a:fld id="{A2A52940-E72F-B240-ABDC-5FEF2C86D0F5}" type="datetimeFigureOut">
              <a:rPr lang="en-US" smtClean="0"/>
              <a:t>9/28/2024</a:t>
            </a:fld>
            <a:endParaRPr lang="en-US"/>
          </a:p>
        </p:txBody>
      </p:sp>
      <p:sp>
        <p:nvSpPr>
          <p:cNvPr id="5" name="Footer Placeholder 4">
            <a:extLst>
              <a:ext uri="{FF2B5EF4-FFF2-40B4-BE49-F238E27FC236}">
                <a16:creationId xmlns:a16="http://schemas.microsoft.com/office/drawing/2014/main" id="{59D5856D-FB0F-63C1-B481-8FC9423CE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E0E4B-8671-3FCD-6E60-2D35D01C9A9F}"/>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1606262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9DA28-83B6-396F-9D20-C3782F1509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868B13-144D-7E3D-EF68-6D3BE36DE8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66F743-5FB9-960B-5CAA-D6B7A43F3207}"/>
              </a:ext>
            </a:extLst>
          </p:cNvPr>
          <p:cNvSpPr>
            <a:spLocks noGrp="1"/>
          </p:cNvSpPr>
          <p:nvPr>
            <p:ph type="dt" sz="half" idx="10"/>
          </p:nvPr>
        </p:nvSpPr>
        <p:spPr/>
        <p:txBody>
          <a:bodyPr/>
          <a:lstStyle/>
          <a:p>
            <a:fld id="{A2A52940-E72F-B240-ABDC-5FEF2C86D0F5}" type="datetimeFigureOut">
              <a:rPr lang="en-US" smtClean="0"/>
              <a:t>9/28/2024</a:t>
            </a:fld>
            <a:endParaRPr lang="en-US"/>
          </a:p>
        </p:txBody>
      </p:sp>
      <p:sp>
        <p:nvSpPr>
          <p:cNvPr id="5" name="Footer Placeholder 4">
            <a:extLst>
              <a:ext uri="{FF2B5EF4-FFF2-40B4-BE49-F238E27FC236}">
                <a16:creationId xmlns:a16="http://schemas.microsoft.com/office/drawing/2014/main" id="{4722C7EC-E657-FDA2-B751-28EEB5579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5E9BF-D9B5-A76D-B947-E6E481DAA90E}"/>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207392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40546-BD25-DEC3-1FBD-5A02923603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978781-82F7-2688-7E93-54EDAE4112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F8929E-48DA-27E4-8044-D776274710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133BF1-FDFB-ACD9-91DA-8DF3C9258A3C}"/>
              </a:ext>
            </a:extLst>
          </p:cNvPr>
          <p:cNvSpPr>
            <a:spLocks noGrp="1"/>
          </p:cNvSpPr>
          <p:nvPr>
            <p:ph type="dt" sz="half" idx="10"/>
          </p:nvPr>
        </p:nvSpPr>
        <p:spPr/>
        <p:txBody>
          <a:bodyPr/>
          <a:lstStyle/>
          <a:p>
            <a:fld id="{A2A52940-E72F-B240-ABDC-5FEF2C86D0F5}" type="datetimeFigureOut">
              <a:rPr lang="en-US" smtClean="0"/>
              <a:t>9/28/2024</a:t>
            </a:fld>
            <a:endParaRPr lang="en-US"/>
          </a:p>
        </p:txBody>
      </p:sp>
      <p:sp>
        <p:nvSpPr>
          <p:cNvPr id="6" name="Footer Placeholder 5">
            <a:extLst>
              <a:ext uri="{FF2B5EF4-FFF2-40B4-BE49-F238E27FC236}">
                <a16:creationId xmlns:a16="http://schemas.microsoft.com/office/drawing/2014/main" id="{76166001-B9DF-7A95-62BA-3E86ED1A6C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666ED1-EDF3-FF36-7E0C-42DAD48599DE}"/>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3310922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05B2-7134-2545-116E-DDFC8F7D9A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28D647-239A-7F2A-A9E4-4844F2663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B8BEF-D614-868E-98DD-30E881D5A1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1C7DA0-F720-A557-4F4C-025A956720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9C4C99-8FCE-9A80-7A42-DD65D824B5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81583D-6E6B-C668-A42E-4D230521C61D}"/>
              </a:ext>
            </a:extLst>
          </p:cNvPr>
          <p:cNvSpPr>
            <a:spLocks noGrp="1"/>
          </p:cNvSpPr>
          <p:nvPr>
            <p:ph type="dt" sz="half" idx="10"/>
          </p:nvPr>
        </p:nvSpPr>
        <p:spPr/>
        <p:txBody>
          <a:bodyPr/>
          <a:lstStyle/>
          <a:p>
            <a:fld id="{A2A52940-E72F-B240-ABDC-5FEF2C86D0F5}" type="datetimeFigureOut">
              <a:rPr lang="en-US" smtClean="0"/>
              <a:t>9/28/2024</a:t>
            </a:fld>
            <a:endParaRPr lang="en-US"/>
          </a:p>
        </p:txBody>
      </p:sp>
      <p:sp>
        <p:nvSpPr>
          <p:cNvPr id="8" name="Footer Placeholder 7">
            <a:extLst>
              <a:ext uri="{FF2B5EF4-FFF2-40B4-BE49-F238E27FC236}">
                <a16:creationId xmlns:a16="http://schemas.microsoft.com/office/drawing/2014/main" id="{FFF7A96F-3A6A-5B77-628B-9DF9336D52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C0270C-F444-B591-0612-1AF6E72388ED}"/>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3180174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E2FA-0414-552A-13DF-209F437B66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420D41-460D-03A4-950C-50F07BB4262E}"/>
              </a:ext>
            </a:extLst>
          </p:cNvPr>
          <p:cNvSpPr>
            <a:spLocks noGrp="1"/>
          </p:cNvSpPr>
          <p:nvPr>
            <p:ph type="dt" sz="half" idx="10"/>
          </p:nvPr>
        </p:nvSpPr>
        <p:spPr/>
        <p:txBody>
          <a:bodyPr/>
          <a:lstStyle/>
          <a:p>
            <a:fld id="{A2A52940-E72F-B240-ABDC-5FEF2C86D0F5}" type="datetimeFigureOut">
              <a:rPr lang="en-US" smtClean="0"/>
              <a:t>9/28/2024</a:t>
            </a:fld>
            <a:endParaRPr lang="en-US"/>
          </a:p>
        </p:txBody>
      </p:sp>
      <p:sp>
        <p:nvSpPr>
          <p:cNvPr id="4" name="Footer Placeholder 3">
            <a:extLst>
              <a:ext uri="{FF2B5EF4-FFF2-40B4-BE49-F238E27FC236}">
                <a16:creationId xmlns:a16="http://schemas.microsoft.com/office/drawing/2014/main" id="{1DCBF3FB-ECA1-8376-5A59-1EDB02B5A8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A8863C-2222-D693-F749-72DDE196530C}"/>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395167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438306-B014-36A9-2B6D-05F518CAD5EF}"/>
              </a:ext>
            </a:extLst>
          </p:cNvPr>
          <p:cNvSpPr>
            <a:spLocks noGrp="1"/>
          </p:cNvSpPr>
          <p:nvPr>
            <p:ph type="dt" sz="half" idx="10"/>
          </p:nvPr>
        </p:nvSpPr>
        <p:spPr/>
        <p:txBody>
          <a:bodyPr/>
          <a:lstStyle/>
          <a:p>
            <a:fld id="{A2A52940-E72F-B240-ABDC-5FEF2C86D0F5}" type="datetimeFigureOut">
              <a:rPr lang="en-US" smtClean="0"/>
              <a:t>9/28/2024</a:t>
            </a:fld>
            <a:endParaRPr lang="en-US"/>
          </a:p>
        </p:txBody>
      </p:sp>
      <p:sp>
        <p:nvSpPr>
          <p:cNvPr id="3" name="Footer Placeholder 2">
            <a:extLst>
              <a:ext uri="{FF2B5EF4-FFF2-40B4-BE49-F238E27FC236}">
                <a16:creationId xmlns:a16="http://schemas.microsoft.com/office/drawing/2014/main" id="{DE5B2129-88CB-C884-EDD0-5A7DA043C4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740D13-8E4E-59CC-56E3-969083329E0B}"/>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242881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2CEFE-4BBD-35CD-C340-1A121A3FA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170CBD-E3D4-2E9C-1925-E617902BD5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74A543-2D6F-173D-C563-A91E04C9A0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FD2986-9D01-AEA5-E989-B8AC642E764E}"/>
              </a:ext>
            </a:extLst>
          </p:cNvPr>
          <p:cNvSpPr>
            <a:spLocks noGrp="1"/>
          </p:cNvSpPr>
          <p:nvPr>
            <p:ph type="dt" sz="half" idx="10"/>
          </p:nvPr>
        </p:nvSpPr>
        <p:spPr/>
        <p:txBody>
          <a:bodyPr/>
          <a:lstStyle/>
          <a:p>
            <a:fld id="{A2A52940-E72F-B240-ABDC-5FEF2C86D0F5}" type="datetimeFigureOut">
              <a:rPr lang="en-US" smtClean="0"/>
              <a:t>9/28/2024</a:t>
            </a:fld>
            <a:endParaRPr lang="en-US"/>
          </a:p>
        </p:txBody>
      </p:sp>
      <p:sp>
        <p:nvSpPr>
          <p:cNvPr id="6" name="Footer Placeholder 5">
            <a:extLst>
              <a:ext uri="{FF2B5EF4-FFF2-40B4-BE49-F238E27FC236}">
                <a16:creationId xmlns:a16="http://schemas.microsoft.com/office/drawing/2014/main" id="{2CA3C19B-E1A6-209B-CC74-BD66073D7C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BAA5C1-4406-979F-52B6-DFAAE68BF8B1}"/>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3621190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A4E93-2191-DCCE-301B-BF8AA57B4F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8B0397-153B-105E-5A20-35AB9AFAE2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F65945-49CF-53E8-006B-9A599DE3A9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5FA8C0-12DA-BA29-2B55-17A203FD6776}"/>
              </a:ext>
            </a:extLst>
          </p:cNvPr>
          <p:cNvSpPr>
            <a:spLocks noGrp="1"/>
          </p:cNvSpPr>
          <p:nvPr>
            <p:ph type="dt" sz="half" idx="10"/>
          </p:nvPr>
        </p:nvSpPr>
        <p:spPr/>
        <p:txBody>
          <a:bodyPr/>
          <a:lstStyle/>
          <a:p>
            <a:fld id="{A2A52940-E72F-B240-ABDC-5FEF2C86D0F5}" type="datetimeFigureOut">
              <a:rPr lang="en-US" smtClean="0"/>
              <a:t>9/28/2024</a:t>
            </a:fld>
            <a:endParaRPr lang="en-US"/>
          </a:p>
        </p:txBody>
      </p:sp>
      <p:sp>
        <p:nvSpPr>
          <p:cNvPr id="6" name="Footer Placeholder 5">
            <a:extLst>
              <a:ext uri="{FF2B5EF4-FFF2-40B4-BE49-F238E27FC236}">
                <a16:creationId xmlns:a16="http://schemas.microsoft.com/office/drawing/2014/main" id="{C6983DC4-B971-FB1D-8716-2F08500321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89A368-ED29-7C4A-CACE-8F6B18808778}"/>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308263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607429-E117-4E8B-FA65-BBE231A1DB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CE898C-3712-215B-C06D-2556D2DAA2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5FB6E4-245C-7352-08DA-461AA3F6D5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A52940-E72F-B240-ABDC-5FEF2C86D0F5}" type="datetimeFigureOut">
              <a:rPr lang="en-US" smtClean="0"/>
              <a:t>9/28/2024</a:t>
            </a:fld>
            <a:endParaRPr lang="en-US"/>
          </a:p>
        </p:txBody>
      </p:sp>
      <p:sp>
        <p:nvSpPr>
          <p:cNvPr id="5" name="Footer Placeholder 4">
            <a:extLst>
              <a:ext uri="{FF2B5EF4-FFF2-40B4-BE49-F238E27FC236}">
                <a16:creationId xmlns:a16="http://schemas.microsoft.com/office/drawing/2014/main" id="{67CB4085-45D8-FE5E-9594-A433D95B87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B77AA4-53C7-20A4-DA61-D0619DE69E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4E5DC-1B29-E345-BEA3-80516CD5D31C}" type="slidenum">
              <a:rPr lang="en-US" smtClean="0"/>
              <a:t>‹#›</a:t>
            </a:fld>
            <a:endParaRPr lang="en-US"/>
          </a:p>
        </p:txBody>
      </p:sp>
    </p:spTree>
    <p:extLst>
      <p:ext uri="{BB962C8B-B14F-4D97-AF65-F5344CB8AC3E}">
        <p14:creationId xmlns:p14="http://schemas.microsoft.com/office/powerpoint/2010/main" val="1429597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medicare.gov/basics/get-started-with-medicare/sign-up/when-does-medicare-coverage-star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F04AFD-81B9-03C7-35D7-62ED6A2BF41B}"/>
              </a:ext>
            </a:extLst>
          </p:cNvPr>
          <p:cNvSpPr/>
          <p:nvPr/>
        </p:nvSpPr>
        <p:spPr>
          <a:xfrm>
            <a:off x="0" y="5537200"/>
            <a:ext cx="12192000" cy="132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68779B40-270E-1565-2821-3D8A9BC63E6B}"/>
              </a:ext>
            </a:extLst>
          </p:cNvPr>
          <p:cNvSpPr/>
          <p:nvPr/>
        </p:nvSpPr>
        <p:spPr>
          <a:xfrm>
            <a:off x="-2973077" y="-483603"/>
            <a:ext cx="7987138" cy="7825206"/>
          </a:xfrm>
          <a:prstGeom prst="ellipse">
            <a:avLst/>
          </a:prstGeom>
          <a:solidFill>
            <a:srgbClr val="FD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v</a:t>
            </a:r>
          </a:p>
        </p:txBody>
      </p:sp>
      <p:sp>
        <p:nvSpPr>
          <p:cNvPr id="7" name="Title 1">
            <a:extLst>
              <a:ext uri="{FF2B5EF4-FFF2-40B4-BE49-F238E27FC236}">
                <a16:creationId xmlns:a16="http://schemas.microsoft.com/office/drawing/2014/main" id="{56EF6F6A-EF22-0866-FB27-32C3DE61FB5F}"/>
              </a:ext>
            </a:extLst>
          </p:cNvPr>
          <p:cNvSpPr>
            <a:spLocks noGrp="1"/>
          </p:cNvSpPr>
          <p:nvPr>
            <p:ph type="ctrTitle"/>
          </p:nvPr>
        </p:nvSpPr>
        <p:spPr>
          <a:xfrm>
            <a:off x="5159341" y="431800"/>
            <a:ext cx="6783447" cy="4802436"/>
          </a:xfrm>
          <a:effectLst/>
        </p:spPr>
        <p:txBody>
          <a:bodyPr>
            <a:noAutofit/>
          </a:bodyPr>
          <a:lstStyle/>
          <a:p>
            <a:pPr algn="l"/>
            <a:r>
              <a:rPr lang="en-US" sz="8000" b="1" i="1" dirty="0">
                <a:solidFill>
                  <a:srgbClr val="006AAD"/>
                </a:solidFill>
                <a:effectLst/>
                <a:latin typeface="Sabon" panose="02020602060506020403" pitchFamily="18" charset="77"/>
              </a:rPr>
              <a:t>Medicare </a:t>
            </a:r>
            <a:r>
              <a:rPr lang="en-US" sz="8000" b="1" i="1" dirty="0">
                <a:solidFill>
                  <a:srgbClr val="006AAD"/>
                </a:solidFill>
                <a:latin typeface="Sabon" panose="02020602060506020403" pitchFamily="18" charset="77"/>
              </a:rPr>
              <a:t>SEP’s</a:t>
            </a:r>
            <a:br>
              <a:rPr lang="en-US" sz="8000" b="1" i="1" dirty="0">
                <a:solidFill>
                  <a:srgbClr val="006AAD"/>
                </a:solidFill>
                <a:latin typeface="Sabon" panose="02020602060506020403" pitchFamily="18" charset="77"/>
              </a:rPr>
            </a:br>
            <a:br>
              <a:rPr lang="en-US" sz="8000" b="1" i="1" dirty="0">
                <a:solidFill>
                  <a:srgbClr val="006AAD"/>
                </a:solidFill>
                <a:latin typeface="Sabon" panose="02020602060506020403" pitchFamily="18" charset="77"/>
              </a:rPr>
            </a:br>
            <a:r>
              <a:rPr lang="en-US" sz="8000" b="1" i="1" dirty="0">
                <a:solidFill>
                  <a:srgbClr val="006AAD"/>
                </a:solidFill>
                <a:latin typeface="Sabon" panose="02020602060506020403" pitchFamily="18" charset="77"/>
              </a:rPr>
              <a:t>      Not Your Momma’s SEPs</a:t>
            </a:r>
            <a:endParaRPr lang="en-US" sz="8000" dirty="0">
              <a:solidFill>
                <a:srgbClr val="006AAD"/>
              </a:solidFill>
              <a:effectLst/>
              <a:latin typeface="Sabon" panose="02020602060506020403" pitchFamily="18" charset="77"/>
            </a:endParaRPr>
          </a:p>
        </p:txBody>
      </p:sp>
      <p:grpSp>
        <p:nvGrpSpPr>
          <p:cNvPr id="14" name="Group 13">
            <a:extLst>
              <a:ext uri="{FF2B5EF4-FFF2-40B4-BE49-F238E27FC236}">
                <a16:creationId xmlns:a16="http://schemas.microsoft.com/office/drawing/2014/main" id="{008451F2-4C3A-7CF6-C74E-040D098CB2B1}"/>
              </a:ext>
            </a:extLst>
          </p:cNvPr>
          <p:cNvGrpSpPr/>
          <p:nvPr/>
        </p:nvGrpSpPr>
        <p:grpSpPr>
          <a:xfrm>
            <a:off x="4079747" y="5842000"/>
            <a:ext cx="8015442" cy="815867"/>
            <a:chOff x="4146755" y="5843584"/>
            <a:chExt cx="7796033" cy="793534"/>
          </a:xfrm>
        </p:grpSpPr>
        <p:pic>
          <p:nvPicPr>
            <p:cNvPr id="2" name="Content Placeholder 5" descr="A screenshot of a video game&#10;&#10;Description automatically generated with medium confidence">
              <a:extLst>
                <a:ext uri="{FF2B5EF4-FFF2-40B4-BE49-F238E27FC236}">
                  <a16:creationId xmlns:a16="http://schemas.microsoft.com/office/drawing/2014/main" id="{28E855D2-4CDA-4A97-3CD5-EA83240F3783}"/>
                </a:ext>
              </a:extLst>
            </p:cNvPr>
            <p:cNvPicPr>
              <a:picLocks noChangeAspect="1"/>
            </p:cNvPicPr>
            <p:nvPr/>
          </p:nvPicPr>
          <p:blipFill>
            <a:blip r:embed="rId3"/>
            <a:stretch>
              <a:fillRect/>
            </a:stretch>
          </p:blipFill>
          <p:spPr>
            <a:xfrm>
              <a:off x="5432810" y="5952657"/>
              <a:ext cx="1428549" cy="575388"/>
            </a:xfrm>
            <a:prstGeom prst="rect">
              <a:avLst/>
            </a:prstGeom>
          </p:spPr>
        </p:pic>
        <p:pic>
          <p:nvPicPr>
            <p:cNvPr id="9" name="Picture 8" descr="Logo&#10;&#10;Description automatically generated">
              <a:extLst>
                <a:ext uri="{FF2B5EF4-FFF2-40B4-BE49-F238E27FC236}">
                  <a16:creationId xmlns:a16="http://schemas.microsoft.com/office/drawing/2014/main" id="{D94918FC-EB34-8E92-27C2-283D75B840E7}"/>
                </a:ext>
              </a:extLst>
            </p:cNvPr>
            <p:cNvPicPr>
              <a:picLocks noChangeAspect="1"/>
            </p:cNvPicPr>
            <p:nvPr/>
          </p:nvPicPr>
          <p:blipFill>
            <a:blip r:embed="rId4"/>
            <a:stretch>
              <a:fillRect/>
            </a:stretch>
          </p:blipFill>
          <p:spPr>
            <a:xfrm>
              <a:off x="4146755" y="5943600"/>
              <a:ext cx="1050042" cy="593502"/>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60ACBB32-DA3E-7DBB-D0F5-9D4B5D3A3A0D}"/>
                </a:ext>
              </a:extLst>
            </p:cNvPr>
            <p:cNvPicPr>
              <a:picLocks noChangeAspect="1"/>
            </p:cNvPicPr>
            <p:nvPr/>
          </p:nvPicPr>
          <p:blipFill>
            <a:blip r:embed="rId5"/>
            <a:stretch>
              <a:fillRect/>
            </a:stretch>
          </p:blipFill>
          <p:spPr>
            <a:xfrm>
              <a:off x="8810999" y="5953576"/>
              <a:ext cx="1418162" cy="573550"/>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B43DADB9-D524-C65A-BCE3-D83EE6858914}"/>
                </a:ext>
              </a:extLst>
            </p:cNvPr>
            <p:cNvPicPr>
              <a:picLocks noChangeAspect="1"/>
            </p:cNvPicPr>
            <p:nvPr/>
          </p:nvPicPr>
          <p:blipFill>
            <a:blip r:embed="rId6"/>
            <a:stretch>
              <a:fillRect/>
            </a:stretch>
          </p:blipFill>
          <p:spPr>
            <a:xfrm>
              <a:off x="7097372" y="5943600"/>
              <a:ext cx="1477615" cy="593502"/>
            </a:xfrm>
            <a:prstGeom prst="rect">
              <a:avLst/>
            </a:prstGeom>
          </p:spPr>
        </p:pic>
        <p:pic>
          <p:nvPicPr>
            <p:cNvPr id="13" name="Picture 12" descr="Logo&#10;&#10;Description automatically generated">
              <a:extLst>
                <a:ext uri="{FF2B5EF4-FFF2-40B4-BE49-F238E27FC236}">
                  <a16:creationId xmlns:a16="http://schemas.microsoft.com/office/drawing/2014/main" id="{EEDF1D55-1164-603C-2168-E34CE251CF18}"/>
                </a:ext>
              </a:extLst>
            </p:cNvPr>
            <p:cNvPicPr>
              <a:picLocks noChangeAspect="1"/>
            </p:cNvPicPr>
            <p:nvPr/>
          </p:nvPicPr>
          <p:blipFill>
            <a:blip r:embed="rId7"/>
            <a:stretch>
              <a:fillRect/>
            </a:stretch>
          </p:blipFill>
          <p:spPr>
            <a:xfrm>
              <a:off x="10465173" y="5843584"/>
              <a:ext cx="1477615" cy="793534"/>
            </a:xfrm>
            <a:prstGeom prst="rect">
              <a:avLst/>
            </a:prstGeom>
          </p:spPr>
        </p:pic>
      </p:grpSp>
      <p:pic>
        <p:nvPicPr>
          <p:cNvPr id="20" name="Picture 19" descr="A person and person walking in the woods&#10;&#10;Description automatically generated with low confidence">
            <a:extLst>
              <a:ext uri="{FF2B5EF4-FFF2-40B4-BE49-F238E27FC236}">
                <a16:creationId xmlns:a16="http://schemas.microsoft.com/office/drawing/2014/main" id="{0BD95104-A2AD-5BD1-AEF5-80E9D042EC12}"/>
              </a:ext>
            </a:extLst>
          </p:cNvPr>
          <p:cNvPicPr>
            <a:picLocks noChangeAspect="1"/>
          </p:cNvPicPr>
          <p:nvPr/>
        </p:nvPicPr>
        <p:blipFill rotWithShape="1">
          <a:blip r:embed="rId8"/>
          <a:srcRect l="25336" r="6344"/>
          <a:stretch/>
        </p:blipFill>
        <p:spPr>
          <a:xfrm>
            <a:off x="-2879005" y="-372220"/>
            <a:ext cx="7798995" cy="7602440"/>
          </a:xfrm>
          <a:prstGeom prst="ellipse">
            <a:avLst/>
          </a:prstGeom>
          <a:ln w="76200">
            <a:noFill/>
          </a:ln>
        </p:spPr>
      </p:pic>
    </p:spTree>
    <p:extLst>
      <p:ext uri="{BB962C8B-B14F-4D97-AF65-F5344CB8AC3E}">
        <p14:creationId xmlns:p14="http://schemas.microsoft.com/office/powerpoint/2010/main" val="815153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6FE58E1-C4EB-3F7C-6DE4-D2CD3FF1CBC6}"/>
              </a:ext>
            </a:extLst>
          </p:cNvPr>
          <p:cNvSpPr txBox="1"/>
          <p:nvPr/>
        </p:nvSpPr>
        <p:spPr>
          <a:xfrm>
            <a:off x="588936" y="2459504"/>
            <a:ext cx="2251128" cy="1938992"/>
          </a:xfrm>
          <a:prstGeom prst="rect">
            <a:avLst/>
          </a:prstGeom>
          <a:noFill/>
          <a:effectLst>
            <a:outerShdw blurRad="50800" dist="38100" algn="l" rotWithShape="0">
              <a:prstClr val="black">
                <a:alpha val="40000"/>
              </a:prstClr>
            </a:outerShdw>
          </a:effectLst>
        </p:spPr>
        <p:txBody>
          <a:bodyPr wrap="square">
            <a:spAutoFit/>
          </a:bodyPr>
          <a:lstStyle/>
          <a:p>
            <a:r>
              <a:rPr lang="en-US" sz="6000" b="1" i="1" dirty="0">
                <a:solidFill>
                  <a:srgbClr val="FDBC46"/>
                </a:solidFill>
                <a:effectLst/>
                <a:latin typeface="Sabon" panose="02020602060506020403" pitchFamily="18" charset="77"/>
              </a:rPr>
              <a:t>Title</a:t>
            </a:r>
          </a:p>
          <a:p>
            <a:r>
              <a:rPr lang="en-US" sz="6000" b="1" i="1" dirty="0">
                <a:solidFill>
                  <a:srgbClr val="FDBC46"/>
                </a:solidFill>
                <a:latin typeface="Sabon" panose="02020602060506020403" pitchFamily="18" charset="77"/>
              </a:rPr>
              <a:t>Here</a:t>
            </a:r>
            <a:endParaRPr lang="en-US" sz="6000" dirty="0"/>
          </a:p>
        </p:txBody>
      </p:sp>
      <p:sp>
        <p:nvSpPr>
          <p:cNvPr id="35" name="Content Placeholder 34">
            <a:extLst>
              <a:ext uri="{FF2B5EF4-FFF2-40B4-BE49-F238E27FC236}">
                <a16:creationId xmlns:a16="http://schemas.microsoft.com/office/drawing/2014/main" id="{4D337078-D49B-BB8E-3DC8-FC559703003E}"/>
              </a:ext>
            </a:extLst>
          </p:cNvPr>
          <p:cNvSpPr>
            <a:spLocks noGrp="1"/>
          </p:cNvSpPr>
          <p:nvPr>
            <p:ph idx="1"/>
          </p:nvPr>
        </p:nvSpPr>
        <p:spPr>
          <a:xfrm>
            <a:off x="4735151" y="1767471"/>
            <a:ext cx="7267019" cy="3714440"/>
          </a:xfrm>
        </p:spPr>
        <p:txBody>
          <a:bodyPr>
            <a:normAutofit fontScale="92500" lnSpcReduction="10000"/>
          </a:bodyPr>
          <a:lstStyle/>
          <a:p>
            <a:pPr marL="0" lvl="0" indent="0">
              <a:lnSpc>
                <a:spcPct val="150000"/>
              </a:lnSpc>
              <a:buNone/>
              <a:defRPr/>
            </a:pPr>
            <a:r>
              <a:rPr kumimoji="0" lang="en-US" b="0" i="0" u="none" strike="noStrike" kern="1200" cap="none" spc="0" normalizeH="0" baseline="0" noProof="0" dirty="0">
                <a:ln>
                  <a:noFill/>
                </a:ln>
                <a:effectLst/>
                <a:uLnTx/>
                <a:uFillTx/>
                <a:latin typeface="Trade Gothic"/>
              </a:rPr>
              <a:t>The SEP to </a:t>
            </a:r>
            <a:r>
              <a:rPr kumimoji="0" lang="en-US" b="1" i="0" u="sng" strike="noStrike" kern="1200" cap="none" spc="0" normalizeH="0" baseline="0" noProof="0" dirty="0">
                <a:ln>
                  <a:noFill/>
                </a:ln>
                <a:effectLst/>
                <a:uLnTx/>
                <a:uFillTx/>
                <a:latin typeface="Trade Gothic"/>
              </a:rPr>
              <a:t>enroll once per month </a:t>
            </a:r>
            <a:r>
              <a:rPr kumimoji="0" lang="en-US" b="0" i="0" u="none" strike="noStrike" kern="1200" cap="none" spc="0" normalizeH="0" baseline="0" noProof="0" dirty="0">
                <a:ln>
                  <a:noFill/>
                </a:ln>
                <a:effectLst/>
                <a:uLnTx/>
                <a:uFillTx/>
                <a:latin typeface="Trade Gothic"/>
              </a:rPr>
              <a:t>into any standalone prescription drug </a:t>
            </a:r>
            <a:r>
              <a:rPr lang="en-US" dirty="0">
                <a:latin typeface="Trade Gothic"/>
              </a:rPr>
              <a:t>plan with an effective date of the  first of the following month.</a:t>
            </a:r>
            <a:endParaRPr kumimoji="0" lang="en-US" b="0" i="0" u="none" strike="noStrike" kern="1200" cap="none" spc="0" normalizeH="0" baseline="0" noProof="0" dirty="0">
              <a:ln>
                <a:noFill/>
              </a:ln>
              <a:effectLst/>
              <a:uLnTx/>
              <a:uFillTx/>
              <a:latin typeface="Trade Gothic"/>
            </a:endParaRPr>
          </a:p>
          <a:p>
            <a:pPr marL="0" marR="0" lvl="0" indent="0" algn="l" defTabSz="914400" rtl="0" eaLnBrk="1" fontAlgn="auto" latinLnBrk="0" hangingPunct="1">
              <a:lnSpc>
                <a:spcPct val="150000"/>
              </a:lnSpc>
              <a:spcBef>
                <a:spcPts val="1000"/>
              </a:spcBef>
              <a:spcAft>
                <a:spcPts val="0"/>
              </a:spcAft>
              <a:buClrTx/>
              <a:buSzTx/>
              <a:buNone/>
              <a:tabLst/>
              <a:defRPr/>
            </a:pPr>
            <a:endParaRPr lang="en-US" dirty="0">
              <a:latin typeface="Trade Gothic"/>
            </a:endParaRPr>
          </a:p>
          <a:p>
            <a:pPr marL="0" marR="0" lvl="0" indent="0" algn="l" defTabSz="914400" rtl="0" eaLnBrk="1" fontAlgn="auto" latinLnBrk="0" hangingPunct="1">
              <a:lnSpc>
                <a:spcPct val="150000"/>
              </a:lnSpc>
              <a:spcBef>
                <a:spcPts val="1000"/>
              </a:spcBef>
              <a:spcAft>
                <a:spcPts val="0"/>
              </a:spcAft>
              <a:buClrTx/>
              <a:buSzTx/>
              <a:buNone/>
              <a:tabLst/>
              <a:defRPr/>
            </a:pPr>
            <a:r>
              <a:rPr kumimoji="0" lang="en-US" b="0" i="0" u="none" strike="noStrike" kern="1200" cap="none" spc="0" normalizeH="0" baseline="0" noProof="0" dirty="0">
                <a:ln>
                  <a:noFill/>
                </a:ln>
                <a:effectLst/>
                <a:uLnTx/>
                <a:uFillTx/>
                <a:latin typeface="Trade Gothic"/>
              </a:rPr>
              <a:t>This </a:t>
            </a:r>
            <a:r>
              <a:rPr kumimoji="0" lang="en-US" b="0" i="0" u="sng" strike="noStrike" kern="1200" cap="none" spc="0" normalizeH="0" baseline="0" noProof="0" dirty="0">
                <a:ln>
                  <a:noFill/>
                </a:ln>
                <a:effectLst/>
                <a:uLnTx/>
                <a:uFillTx/>
                <a:latin typeface="Trade Gothic"/>
              </a:rPr>
              <a:t>does not </a:t>
            </a:r>
            <a:r>
              <a:rPr kumimoji="0" lang="en-US" b="0" i="0" u="none" strike="noStrike" kern="1200" cap="none" spc="0" normalizeH="0" baseline="0" noProof="0" dirty="0">
                <a:ln>
                  <a:noFill/>
                </a:ln>
                <a:effectLst/>
                <a:uLnTx/>
                <a:uFillTx/>
                <a:latin typeface="Trade Gothic"/>
              </a:rPr>
              <a:t>permit enrollment into MA-PD plans or changes between MA-PD plans. </a:t>
            </a:r>
          </a:p>
        </p:txBody>
      </p:sp>
      <p:sp>
        <p:nvSpPr>
          <p:cNvPr id="36" name="Delay 35">
            <a:extLst>
              <a:ext uri="{FF2B5EF4-FFF2-40B4-BE49-F238E27FC236}">
                <a16:creationId xmlns:a16="http://schemas.microsoft.com/office/drawing/2014/main" id="{4BD32689-002B-CC8B-5F0A-75B863DB4610}"/>
              </a:ext>
            </a:extLst>
          </p:cNvPr>
          <p:cNvSpPr/>
          <p:nvPr/>
        </p:nvSpPr>
        <p:spPr>
          <a:xfrm>
            <a:off x="0" y="-63047"/>
            <a:ext cx="4593020" cy="6976341"/>
          </a:xfrm>
          <a:prstGeom prst="flowChartDelay">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285815" y="1365783"/>
            <a:ext cx="3699410" cy="45178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Sabon" panose="02020602060506020403" pitchFamily="18" charset="77"/>
              </a:rPr>
              <a:t>Low Income Subsidy (LIS) </a:t>
            </a:r>
          </a:p>
          <a:p>
            <a:r>
              <a:rPr lang="en-US" sz="5400" b="1" i="1" dirty="0">
                <a:solidFill>
                  <a:schemeClr val="bg1"/>
                </a:solidFill>
                <a:latin typeface="Sabon" panose="02020602060506020403" pitchFamily="18" charset="77"/>
              </a:rPr>
              <a:t>PDP SEPs</a:t>
            </a:r>
            <a:endParaRPr lang="en-US" sz="3600" dirty="0">
              <a:solidFill>
                <a:schemeClr val="bg1"/>
              </a:solidFill>
              <a:latin typeface="Sabon" panose="02020602060506020403" pitchFamily="18" charset="77"/>
            </a:endParaRPr>
          </a:p>
          <a:p>
            <a:r>
              <a:rPr lang="en-US" sz="5400" b="1" i="1" dirty="0">
                <a:solidFill>
                  <a:schemeClr val="bg1"/>
                </a:solidFill>
                <a:latin typeface="Sabon" panose="02020602060506020403" pitchFamily="18" charset="77"/>
              </a:rPr>
              <a:t>Prescription Drug Plans Only</a:t>
            </a:r>
          </a:p>
          <a:p>
            <a:endParaRPr lang="en-US" sz="5400" b="1" i="1" dirty="0">
              <a:solidFill>
                <a:schemeClr val="bg1"/>
              </a:solidFill>
              <a:latin typeface="Sabon" panose="02020602060506020403" pitchFamily="18" charset="77"/>
            </a:endParaRPr>
          </a:p>
        </p:txBody>
      </p:sp>
      <p:pic>
        <p:nvPicPr>
          <p:cNvPr id="2" name="Picture 1" descr="Logo&#10;&#10;Description automatically generated">
            <a:extLst>
              <a:ext uri="{FF2B5EF4-FFF2-40B4-BE49-F238E27FC236}">
                <a16:creationId xmlns:a16="http://schemas.microsoft.com/office/drawing/2014/main" id="{5C1EA1DE-A474-46A0-2E4D-FA5702A21580}"/>
              </a:ext>
            </a:extLst>
          </p:cNvPr>
          <p:cNvPicPr>
            <a:picLocks noChangeAspect="1"/>
          </p:cNvPicPr>
          <p:nvPr/>
        </p:nvPicPr>
        <p:blipFill>
          <a:blip r:embed="rId3"/>
          <a:stretch>
            <a:fillRect/>
          </a:stretch>
        </p:blipFill>
        <p:spPr>
          <a:xfrm>
            <a:off x="9934413" y="5481911"/>
            <a:ext cx="1788629" cy="1010964"/>
          </a:xfrm>
          <a:prstGeom prst="rect">
            <a:avLst/>
          </a:prstGeom>
        </p:spPr>
      </p:pic>
      <p:pic>
        <p:nvPicPr>
          <p:cNvPr id="3" name="Picture 2">
            <a:extLst>
              <a:ext uri="{FF2B5EF4-FFF2-40B4-BE49-F238E27FC236}">
                <a16:creationId xmlns:a16="http://schemas.microsoft.com/office/drawing/2014/main" id="{9638143F-B143-C618-814F-D0D76FB528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0925" y="0"/>
            <a:ext cx="2466975" cy="1647825"/>
          </a:xfrm>
          <a:prstGeom prst="rect">
            <a:avLst/>
          </a:prstGeom>
        </p:spPr>
      </p:pic>
    </p:spTree>
    <p:extLst>
      <p:ext uri="{BB962C8B-B14F-4D97-AF65-F5344CB8AC3E}">
        <p14:creationId xmlns:p14="http://schemas.microsoft.com/office/powerpoint/2010/main" val="4199770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6FE58E1-C4EB-3F7C-6DE4-D2CD3FF1CBC6}"/>
              </a:ext>
            </a:extLst>
          </p:cNvPr>
          <p:cNvSpPr txBox="1"/>
          <p:nvPr/>
        </p:nvSpPr>
        <p:spPr>
          <a:xfrm>
            <a:off x="588936" y="2459504"/>
            <a:ext cx="2251128" cy="1938992"/>
          </a:xfrm>
          <a:prstGeom prst="rect">
            <a:avLst/>
          </a:prstGeom>
          <a:noFill/>
          <a:effectLst>
            <a:outerShdw blurRad="50800" dist="38100" algn="l" rotWithShape="0">
              <a:prstClr val="black">
                <a:alpha val="40000"/>
              </a:prstClr>
            </a:outerShdw>
          </a:effectLst>
        </p:spPr>
        <p:txBody>
          <a:bodyPr wrap="square">
            <a:spAutoFit/>
          </a:bodyPr>
          <a:lstStyle/>
          <a:p>
            <a:r>
              <a:rPr lang="en-US" sz="6000" b="1" i="1" dirty="0">
                <a:solidFill>
                  <a:srgbClr val="FDBC46"/>
                </a:solidFill>
                <a:effectLst/>
                <a:latin typeface="Sabon" panose="02020602060506020403" pitchFamily="18" charset="77"/>
              </a:rPr>
              <a:t>Title</a:t>
            </a:r>
          </a:p>
          <a:p>
            <a:r>
              <a:rPr lang="en-US" sz="6000" b="1" i="1" dirty="0">
                <a:solidFill>
                  <a:srgbClr val="FDBC46"/>
                </a:solidFill>
                <a:latin typeface="Sabon" panose="02020602060506020403" pitchFamily="18" charset="77"/>
              </a:rPr>
              <a:t>Here</a:t>
            </a:r>
            <a:endParaRPr lang="en-US" sz="6000" dirty="0"/>
          </a:p>
        </p:txBody>
      </p:sp>
      <p:sp>
        <p:nvSpPr>
          <p:cNvPr id="35" name="Content Placeholder 34">
            <a:extLst>
              <a:ext uri="{FF2B5EF4-FFF2-40B4-BE49-F238E27FC236}">
                <a16:creationId xmlns:a16="http://schemas.microsoft.com/office/drawing/2014/main" id="{4D337078-D49B-BB8E-3DC8-FC559703003E}"/>
              </a:ext>
            </a:extLst>
          </p:cNvPr>
          <p:cNvSpPr>
            <a:spLocks noGrp="1"/>
          </p:cNvSpPr>
          <p:nvPr>
            <p:ph idx="1"/>
          </p:nvPr>
        </p:nvSpPr>
        <p:spPr>
          <a:xfrm>
            <a:off x="4601989" y="1245186"/>
            <a:ext cx="7267019" cy="4639365"/>
          </a:xfrm>
        </p:spPr>
        <p:txBody>
          <a:bodyPr>
            <a:normAutofit/>
          </a:bodyPr>
          <a:lstStyle/>
          <a:p>
            <a:pPr marL="0" marR="0" lvl="0" indent="0" algn="l" defTabSz="914400" rtl="0" eaLnBrk="1" fontAlgn="auto" latinLnBrk="0" hangingPunct="1">
              <a:lnSpc>
                <a:spcPct val="150000"/>
              </a:lnSpc>
              <a:spcBef>
                <a:spcPts val="1000"/>
              </a:spcBef>
              <a:spcAft>
                <a:spcPts val="0"/>
              </a:spcAft>
              <a:buClrTx/>
              <a:buSzTx/>
              <a:buNone/>
              <a:tabLst/>
              <a:defRPr/>
            </a:pPr>
            <a:r>
              <a:rPr lang="en-US" sz="2400" b="0" i="0" u="none" strike="noStrike" baseline="0" dirty="0">
                <a:solidFill>
                  <a:srgbClr val="000000"/>
                </a:solidFill>
                <a:latin typeface="Trade Gothic"/>
              </a:rPr>
              <a:t>SEP for individuals who gain, lose, or have a change in their dual- or LIS-eligible status.  </a:t>
            </a:r>
          </a:p>
          <a:p>
            <a:pPr marL="0" marR="0" lvl="0" indent="0" algn="l" defTabSz="914400" rtl="0" eaLnBrk="1" fontAlgn="auto" latinLnBrk="0" hangingPunct="1">
              <a:lnSpc>
                <a:spcPct val="150000"/>
              </a:lnSpc>
              <a:spcBef>
                <a:spcPts val="1000"/>
              </a:spcBef>
              <a:spcAft>
                <a:spcPts val="0"/>
              </a:spcAft>
              <a:buClrTx/>
              <a:buSzTx/>
              <a:buNone/>
              <a:tabLst/>
              <a:defRPr/>
            </a:pPr>
            <a:r>
              <a:rPr kumimoji="0" lang="en-US" sz="2400" kern="1200" cap="none" spc="0" normalizeH="0" noProof="0" dirty="0">
                <a:ln>
                  <a:noFill/>
                </a:ln>
                <a:solidFill>
                  <a:srgbClr val="000000"/>
                </a:solidFill>
                <a:effectLst/>
                <a:uLnTx/>
                <a:uFillTx/>
                <a:latin typeface="Trade Gothic"/>
              </a:rPr>
              <a:t>	</a:t>
            </a:r>
            <a:r>
              <a:rPr lang="en-US" sz="2400" b="0" i="0" u="none" strike="noStrike" baseline="0" dirty="0">
                <a:solidFill>
                  <a:srgbClr val="000000"/>
                </a:solidFill>
                <a:latin typeface="Trade Gothic"/>
              </a:rPr>
              <a:t>An individual may make an election using this SEP within three months of any of the changes noted above, or notification of such a change, whichever is later. </a:t>
            </a:r>
          </a:p>
          <a:p>
            <a:pPr marL="0" marR="0" lvl="0" indent="0" algn="l" defTabSz="914400" rtl="0" eaLnBrk="1" fontAlgn="auto" latinLnBrk="0" hangingPunct="1">
              <a:lnSpc>
                <a:spcPct val="150000"/>
              </a:lnSpc>
              <a:spcBef>
                <a:spcPts val="1000"/>
              </a:spcBef>
              <a:spcAft>
                <a:spcPts val="0"/>
              </a:spcAft>
              <a:buClrTx/>
              <a:buSzTx/>
              <a:buNone/>
              <a:tabLst/>
              <a:defRPr/>
            </a:pPr>
            <a:r>
              <a:rPr kumimoji="0" lang="en-US" sz="2400" kern="1200" cap="none" spc="0" normalizeH="0" noProof="0" dirty="0">
                <a:ln>
                  <a:noFill/>
                </a:ln>
                <a:solidFill>
                  <a:srgbClr val="000000"/>
                </a:solidFill>
                <a:effectLst/>
                <a:uLnTx/>
                <a:uFillTx/>
                <a:latin typeface="Trade Gothic"/>
              </a:rPr>
              <a:t>** remember encourage no </a:t>
            </a:r>
            <a:r>
              <a:rPr lang="en-US" sz="2400" dirty="0">
                <a:solidFill>
                  <a:srgbClr val="000000"/>
                </a:solidFill>
                <a:latin typeface="Trade Gothic"/>
              </a:rPr>
              <a:t>gap in coverage</a:t>
            </a:r>
            <a:endParaRPr kumimoji="0" lang="en-US" sz="2400" b="0" i="0" u="none" strike="noStrike" kern="1200" cap="none" spc="0" normalizeH="0" baseline="0" noProof="0" dirty="0">
              <a:ln>
                <a:noFill/>
              </a:ln>
              <a:solidFill>
                <a:srgbClr val="0C3B5E"/>
              </a:solidFill>
              <a:effectLst/>
              <a:uLnTx/>
              <a:uFillTx/>
              <a:latin typeface="Trade Gothic"/>
            </a:endParaRPr>
          </a:p>
        </p:txBody>
      </p:sp>
      <p:sp>
        <p:nvSpPr>
          <p:cNvPr id="36" name="Delay 35">
            <a:extLst>
              <a:ext uri="{FF2B5EF4-FFF2-40B4-BE49-F238E27FC236}">
                <a16:creationId xmlns:a16="http://schemas.microsoft.com/office/drawing/2014/main" id="{4BD32689-002B-CC8B-5F0A-75B863DB4610}"/>
              </a:ext>
            </a:extLst>
          </p:cNvPr>
          <p:cNvSpPr/>
          <p:nvPr/>
        </p:nvSpPr>
        <p:spPr>
          <a:xfrm>
            <a:off x="0" y="-63047"/>
            <a:ext cx="4593020" cy="6976341"/>
          </a:xfrm>
          <a:prstGeom prst="flowChartDelay">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322992" y="1079865"/>
            <a:ext cx="3699410" cy="49700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Sabon" panose="02020602060506020403" pitchFamily="18" charset="77"/>
              </a:rPr>
              <a:t>SEP who gain, lose, or have a change in their dual- or LIS status</a:t>
            </a:r>
            <a:endParaRPr lang="en-US" sz="3600" dirty="0">
              <a:solidFill>
                <a:schemeClr val="bg1"/>
              </a:solidFill>
              <a:latin typeface="Sabon" panose="02020602060506020403" pitchFamily="18" charset="77"/>
            </a:endParaRPr>
          </a:p>
        </p:txBody>
      </p:sp>
      <p:pic>
        <p:nvPicPr>
          <p:cNvPr id="2" name="Picture 1" descr="Logo&#10;&#10;Description automatically generated">
            <a:extLst>
              <a:ext uri="{FF2B5EF4-FFF2-40B4-BE49-F238E27FC236}">
                <a16:creationId xmlns:a16="http://schemas.microsoft.com/office/drawing/2014/main" id="{5C1EA1DE-A474-46A0-2E4D-FA5702A21580}"/>
              </a:ext>
            </a:extLst>
          </p:cNvPr>
          <p:cNvPicPr>
            <a:picLocks noChangeAspect="1"/>
          </p:cNvPicPr>
          <p:nvPr/>
        </p:nvPicPr>
        <p:blipFill>
          <a:blip r:embed="rId3"/>
          <a:stretch>
            <a:fillRect/>
          </a:stretch>
        </p:blipFill>
        <p:spPr>
          <a:xfrm>
            <a:off x="9934413" y="5481911"/>
            <a:ext cx="1788629" cy="1010964"/>
          </a:xfrm>
          <a:prstGeom prst="rect">
            <a:avLst/>
          </a:prstGeom>
        </p:spPr>
      </p:pic>
    </p:spTree>
    <p:extLst>
      <p:ext uri="{BB962C8B-B14F-4D97-AF65-F5344CB8AC3E}">
        <p14:creationId xmlns:p14="http://schemas.microsoft.com/office/powerpoint/2010/main" val="1327395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Two people looking at a computer&#10;&#10;Description automatically generated with medium confidence">
            <a:extLst>
              <a:ext uri="{FF2B5EF4-FFF2-40B4-BE49-F238E27FC236}">
                <a16:creationId xmlns:a16="http://schemas.microsoft.com/office/drawing/2014/main" id="{D1D4A304-BFF0-B17D-9A4B-A42C59E22C60}"/>
              </a:ext>
            </a:extLst>
          </p:cNvPr>
          <p:cNvPicPr>
            <a:picLocks noChangeAspect="1"/>
          </p:cNvPicPr>
          <p:nvPr/>
        </p:nvPicPr>
        <p:blipFill>
          <a:blip r:embed="rId3"/>
          <a:stretch>
            <a:fillRect/>
          </a:stretch>
        </p:blipFill>
        <p:spPr>
          <a:xfrm>
            <a:off x="0" y="-126569"/>
            <a:ext cx="10476854" cy="6984569"/>
          </a:xfrm>
          <a:prstGeom prst="rect">
            <a:avLst/>
          </a:prstGeom>
        </p:spPr>
      </p:pic>
      <p:sp>
        <p:nvSpPr>
          <p:cNvPr id="36" name="Delay 35">
            <a:extLst>
              <a:ext uri="{FF2B5EF4-FFF2-40B4-BE49-F238E27FC236}">
                <a16:creationId xmlns:a16="http://schemas.microsoft.com/office/drawing/2014/main" id="{4BD32689-002B-CC8B-5F0A-75B863DB4610}"/>
              </a:ext>
            </a:extLst>
          </p:cNvPr>
          <p:cNvSpPr/>
          <p:nvPr/>
        </p:nvSpPr>
        <p:spPr>
          <a:xfrm flipH="1">
            <a:off x="7129217" y="-37885"/>
            <a:ext cx="5074403" cy="6895885"/>
          </a:xfrm>
          <a:prstGeom prst="flowChartDelay">
            <a:avLst/>
          </a:prstGeom>
          <a:solidFill>
            <a:srgbClr val="0C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7785463" y="2413969"/>
            <a:ext cx="4010376" cy="19034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i="1" dirty="0">
                <a:solidFill>
                  <a:schemeClr val="bg1"/>
                </a:solidFill>
                <a:latin typeface="Sabon" panose="02020602060506020403" pitchFamily="18" charset="77"/>
              </a:rPr>
              <a:t>Case Study</a:t>
            </a:r>
            <a:endParaRPr lang="en-US" sz="4000" dirty="0">
              <a:solidFill>
                <a:schemeClr val="bg1"/>
              </a:solidFill>
              <a:latin typeface="Sabon" panose="02020602060506020403" pitchFamily="18" charset="77"/>
            </a:endParaRPr>
          </a:p>
        </p:txBody>
      </p:sp>
      <p:pic>
        <p:nvPicPr>
          <p:cNvPr id="4" name="Picture 3" descr="Logo&#10;&#10;Description automatically generated">
            <a:extLst>
              <a:ext uri="{FF2B5EF4-FFF2-40B4-BE49-F238E27FC236}">
                <a16:creationId xmlns:a16="http://schemas.microsoft.com/office/drawing/2014/main" id="{09D2F357-617F-55AB-A2B6-9F9AC43051E5}"/>
              </a:ext>
            </a:extLst>
          </p:cNvPr>
          <p:cNvPicPr>
            <a:picLocks noChangeAspect="1"/>
          </p:cNvPicPr>
          <p:nvPr/>
        </p:nvPicPr>
        <p:blipFill>
          <a:blip r:embed="rId4"/>
          <a:stretch>
            <a:fillRect/>
          </a:stretch>
        </p:blipFill>
        <p:spPr>
          <a:xfrm>
            <a:off x="465269" y="285572"/>
            <a:ext cx="1788629" cy="1010964"/>
          </a:xfrm>
          <a:prstGeom prst="rect">
            <a:avLst/>
          </a:prstGeom>
        </p:spPr>
      </p:pic>
    </p:spTree>
    <p:extLst>
      <p:ext uri="{BB962C8B-B14F-4D97-AF65-F5344CB8AC3E}">
        <p14:creationId xmlns:p14="http://schemas.microsoft.com/office/powerpoint/2010/main" val="894446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D873B5-0DE7-633F-76F2-F0E443EEF5CB}"/>
              </a:ext>
            </a:extLst>
          </p:cNvPr>
          <p:cNvSpPr>
            <a:spLocks noGrp="1"/>
          </p:cNvSpPr>
          <p:nvPr>
            <p:ph idx="1"/>
          </p:nvPr>
        </p:nvSpPr>
        <p:spPr>
          <a:xfrm>
            <a:off x="1003852" y="1838131"/>
            <a:ext cx="10919561" cy="4273241"/>
          </a:xfrm>
        </p:spPr>
        <p:txBody>
          <a:bodyPr>
            <a:normAutofit/>
          </a:bodyPr>
          <a:lstStyle/>
          <a:p>
            <a:pPr marL="0" indent="0">
              <a:lnSpc>
                <a:spcPct val="100000"/>
              </a:lnSpc>
              <a:buNone/>
            </a:pPr>
            <a:r>
              <a:rPr lang="en-US" sz="2400" dirty="0">
                <a:latin typeface="TradeGothic"/>
                <a:cs typeface="TradeGothic"/>
              </a:rPr>
              <a:t>Mr. Smith is 74 years old and is on the Extra Help in 2025.  He did not review his plan during AEP and has a new drug dispensed in February 2025 that is not covered.  He would like to change PDPs.   </a:t>
            </a:r>
          </a:p>
          <a:p>
            <a:pPr marL="0" indent="0">
              <a:lnSpc>
                <a:spcPct val="100000"/>
              </a:lnSpc>
              <a:buNone/>
            </a:pPr>
            <a:endParaRPr lang="en-US" sz="2400" dirty="0">
              <a:latin typeface="TradeGothic"/>
              <a:cs typeface="TradeGothic"/>
            </a:endParaRPr>
          </a:p>
          <a:p>
            <a:pPr>
              <a:lnSpc>
                <a:spcPct val="100000"/>
              </a:lnSpc>
            </a:pPr>
            <a:r>
              <a:rPr lang="en-US" sz="2400" dirty="0">
                <a:latin typeface="TradeGothic"/>
                <a:cs typeface="TradeGothic"/>
              </a:rPr>
              <a:t>When would he be able to change drug plans?</a:t>
            </a:r>
          </a:p>
          <a:p>
            <a:pPr>
              <a:lnSpc>
                <a:spcPct val="100000"/>
              </a:lnSpc>
            </a:pPr>
            <a:r>
              <a:rPr lang="en-US" sz="2400" dirty="0">
                <a:latin typeface="TradeGothic"/>
                <a:cs typeface="TradeGothic"/>
              </a:rPr>
              <a:t>When would his new plan become effective?  </a:t>
            </a:r>
          </a:p>
          <a:p>
            <a:pPr>
              <a:lnSpc>
                <a:spcPct val="100000"/>
              </a:lnSpc>
            </a:pPr>
            <a:endParaRPr lang="en-US" sz="2400" dirty="0">
              <a:latin typeface="TradeGothic"/>
              <a:cs typeface="TradeGothic"/>
            </a:endParaRPr>
          </a:p>
          <a:p>
            <a:pPr marL="0" indent="0">
              <a:lnSpc>
                <a:spcPct val="100000"/>
              </a:lnSpc>
              <a:buNone/>
            </a:pPr>
            <a:r>
              <a:rPr lang="en-US" sz="2400" dirty="0">
                <a:latin typeface="TradeGothic"/>
              </a:rPr>
              <a:t>Monthly options to change and are effective the 1</a:t>
            </a:r>
            <a:r>
              <a:rPr lang="en-US" sz="2400" baseline="30000" dirty="0">
                <a:latin typeface="TradeGothic"/>
              </a:rPr>
              <a:t>st</a:t>
            </a:r>
            <a:r>
              <a:rPr lang="en-US" sz="2400" dirty="0">
                <a:latin typeface="TradeGothic"/>
              </a:rPr>
              <a:t> of the following month if he continues his LIS status.  </a:t>
            </a:r>
            <a:endParaRPr lang="en-US" dirty="0">
              <a:latin typeface="Trade Gothic" pitchFamily="2" charset="0"/>
            </a:endParaRPr>
          </a:p>
        </p:txBody>
      </p:sp>
      <p:sp>
        <p:nvSpPr>
          <p:cNvPr id="5" name="Rectangle 4">
            <a:extLst>
              <a:ext uri="{FF2B5EF4-FFF2-40B4-BE49-F238E27FC236}">
                <a16:creationId xmlns:a16="http://schemas.microsoft.com/office/drawing/2014/main" id="{0C4EBF3E-A9DC-EC42-E91D-3AB036A808E2}"/>
              </a:ext>
            </a:extLst>
          </p:cNvPr>
          <p:cNvSpPr/>
          <p:nvPr/>
        </p:nvSpPr>
        <p:spPr>
          <a:xfrm>
            <a:off x="0" y="0"/>
            <a:ext cx="12192000" cy="1690688"/>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latin typeface="Sabon" panose="02020602060506020403" pitchFamily="18" charset="77"/>
              </a:rPr>
              <a:t>SEP for dual- or other LIS-eligible individuals to enroll in a PDP</a:t>
            </a:r>
            <a:endParaRPr lang="en-US" sz="36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3"/>
          <a:stretch>
            <a:fillRect/>
          </a:stretch>
        </p:blipFill>
        <p:spPr>
          <a:xfrm>
            <a:off x="10423164" y="5722920"/>
            <a:ext cx="1374523" cy="776904"/>
          </a:xfrm>
          <a:prstGeom prst="rect">
            <a:avLst/>
          </a:prstGeom>
        </p:spPr>
      </p:pic>
    </p:spTree>
    <p:extLst>
      <p:ext uri="{BB962C8B-B14F-4D97-AF65-F5344CB8AC3E}">
        <p14:creationId xmlns:p14="http://schemas.microsoft.com/office/powerpoint/2010/main" val="3060755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6FE58E1-C4EB-3F7C-6DE4-D2CD3FF1CBC6}"/>
              </a:ext>
            </a:extLst>
          </p:cNvPr>
          <p:cNvSpPr txBox="1"/>
          <p:nvPr/>
        </p:nvSpPr>
        <p:spPr>
          <a:xfrm>
            <a:off x="588936" y="2459504"/>
            <a:ext cx="2251128" cy="1938992"/>
          </a:xfrm>
          <a:prstGeom prst="rect">
            <a:avLst/>
          </a:prstGeom>
          <a:noFill/>
          <a:effectLst>
            <a:outerShdw blurRad="50800" dist="38100" algn="l" rotWithShape="0">
              <a:prstClr val="black">
                <a:alpha val="40000"/>
              </a:prstClr>
            </a:outerShdw>
          </a:effectLst>
        </p:spPr>
        <p:txBody>
          <a:bodyPr wrap="square">
            <a:spAutoFit/>
          </a:bodyPr>
          <a:lstStyle/>
          <a:p>
            <a:r>
              <a:rPr lang="en-US" sz="6000" b="1" i="1" dirty="0">
                <a:solidFill>
                  <a:srgbClr val="FDBC46"/>
                </a:solidFill>
                <a:effectLst/>
                <a:latin typeface="Sabon" panose="02020602060506020403" pitchFamily="18" charset="77"/>
              </a:rPr>
              <a:t>Title</a:t>
            </a:r>
          </a:p>
          <a:p>
            <a:r>
              <a:rPr lang="en-US" sz="6000" b="1" i="1" dirty="0">
                <a:solidFill>
                  <a:srgbClr val="FDBC46"/>
                </a:solidFill>
                <a:latin typeface="Sabon" panose="02020602060506020403" pitchFamily="18" charset="77"/>
              </a:rPr>
              <a:t>Here</a:t>
            </a:r>
            <a:endParaRPr lang="en-US" sz="6000" dirty="0"/>
          </a:p>
        </p:txBody>
      </p:sp>
      <p:sp>
        <p:nvSpPr>
          <p:cNvPr id="35" name="Content Placeholder 34">
            <a:extLst>
              <a:ext uri="{FF2B5EF4-FFF2-40B4-BE49-F238E27FC236}">
                <a16:creationId xmlns:a16="http://schemas.microsoft.com/office/drawing/2014/main" id="{4D337078-D49B-BB8E-3DC8-FC559703003E}"/>
              </a:ext>
            </a:extLst>
          </p:cNvPr>
          <p:cNvSpPr>
            <a:spLocks noGrp="1"/>
          </p:cNvSpPr>
          <p:nvPr>
            <p:ph idx="1"/>
          </p:nvPr>
        </p:nvSpPr>
        <p:spPr>
          <a:xfrm>
            <a:off x="4870174" y="437322"/>
            <a:ext cx="6998834" cy="5447229"/>
          </a:xfrm>
        </p:spPr>
        <p:txBody>
          <a:bodyPr>
            <a:normAutofit fontScale="77500" lnSpcReduction="20000"/>
          </a:bodyPr>
          <a:lstStyle/>
          <a:p>
            <a:pPr marL="0" marR="0" lvl="0" indent="0" algn="l" defTabSz="914400" rtl="0" eaLnBrk="1" fontAlgn="auto" latinLnBrk="0" hangingPunct="1">
              <a:lnSpc>
                <a:spcPct val="150000"/>
              </a:lnSpc>
              <a:spcBef>
                <a:spcPts val="1000"/>
              </a:spcBef>
              <a:spcAft>
                <a:spcPts val="0"/>
              </a:spcAft>
              <a:buClrTx/>
              <a:buSzTx/>
              <a:buNone/>
              <a:tabLst/>
              <a:defRPr/>
            </a:pPr>
            <a:r>
              <a:rPr kumimoji="0" lang="en-US" sz="3200" i="0" u="none" strike="noStrike" kern="1200" cap="none" spc="0" normalizeH="0" baseline="0" noProof="0" dirty="0">
                <a:ln>
                  <a:noFill/>
                </a:ln>
                <a:effectLst/>
                <a:uLnTx/>
                <a:uFillTx/>
                <a:latin typeface="Trade Gothic" pitchFamily="2" charset="0"/>
                <a:ea typeface="+mn-ea"/>
                <a:cs typeface="+mn-cs"/>
              </a:rPr>
              <a:t>After enrollment into a C-SNP, an individual who is determined to not have the qualifying condition necessary to be eligible for the C-SNP may use this SEP to enroll in another MA-PD or MA-only plan.</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3200" i="0" u="none" strike="noStrike" kern="1200" cap="none" spc="0" normalizeH="0" baseline="0" noProof="0" dirty="0">
                <a:ln>
                  <a:noFill/>
                </a:ln>
                <a:effectLst/>
                <a:uLnTx/>
                <a:uFillTx/>
                <a:latin typeface="Trade Gothic" pitchFamily="2" charset="0"/>
                <a:ea typeface="+mn-ea"/>
                <a:cs typeface="+mn-cs"/>
              </a:rPr>
              <a:t>The SEP begins the month notification to the individual of the lack of eligibility for the C-SNP.</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3200" i="0" u="none" strike="noStrike" kern="1200" cap="none" spc="0" normalizeH="0" baseline="0" noProof="0" dirty="0">
                <a:ln>
                  <a:noFill/>
                </a:ln>
                <a:effectLst/>
                <a:uLnTx/>
                <a:uFillTx/>
                <a:latin typeface="Trade Gothic" pitchFamily="2" charset="0"/>
                <a:ea typeface="+mn-ea"/>
                <a:cs typeface="+mn-cs"/>
              </a:rPr>
              <a:t>The SEP ends two calendar months following the month in which notification to the individual of the lack of eligibility.</a:t>
            </a:r>
            <a:endParaRPr kumimoji="0" lang="en-US" sz="2400" i="0" u="none" strike="noStrike" kern="1200" cap="none" spc="0" normalizeH="0" baseline="0" noProof="0" dirty="0">
              <a:ln>
                <a:noFill/>
              </a:ln>
              <a:effectLst/>
              <a:uLnTx/>
              <a:uFillTx/>
              <a:latin typeface="Trade Gothic" pitchFamily="2" charset="0"/>
              <a:ea typeface="+mn-ea"/>
              <a:cs typeface="+mn-cs"/>
            </a:endParaRPr>
          </a:p>
        </p:txBody>
      </p:sp>
      <p:sp>
        <p:nvSpPr>
          <p:cNvPr id="36" name="Delay 35">
            <a:extLst>
              <a:ext uri="{FF2B5EF4-FFF2-40B4-BE49-F238E27FC236}">
                <a16:creationId xmlns:a16="http://schemas.microsoft.com/office/drawing/2014/main" id="{4BD32689-002B-CC8B-5F0A-75B863DB4610}"/>
              </a:ext>
            </a:extLst>
          </p:cNvPr>
          <p:cNvSpPr/>
          <p:nvPr/>
        </p:nvSpPr>
        <p:spPr>
          <a:xfrm>
            <a:off x="0" y="-63047"/>
            <a:ext cx="4593020" cy="6976341"/>
          </a:xfrm>
          <a:prstGeom prst="flowChartDelay">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446805" y="437322"/>
            <a:ext cx="3699410" cy="59137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Sabon" panose="02020602060506020403" pitchFamily="18" charset="77"/>
              </a:rPr>
              <a:t>SEP for individuals who are found to be ineligible to enroll in a C-SNP</a:t>
            </a:r>
            <a:endParaRPr lang="en-US" sz="3600" dirty="0">
              <a:solidFill>
                <a:schemeClr val="bg1"/>
              </a:solidFill>
              <a:latin typeface="Sabon" panose="02020602060506020403" pitchFamily="18" charset="77"/>
            </a:endParaRPr>
          </a:p>
        </p:txBody>
      </p:sp>
      <p:pic>
        <p:nvPicPr>
          <p:cNvPr id="2" name="Picture 1" descr="Logo&#10;&#10;Description automatically generated">
            <a:extLst>
              <a:ext uri="{FF2B5EF4-FFF2-40B4-BE49-F238E27FC236}">
                <a16:creationId xmlns:a16="http://schemas.microsoft.com/office/drawing/2014/main" id="{5C1EA1DE-A474-46A0-2E4D-FA5702A21580}"/>
              </a:ext>
            </a:extLst>
          </p:cNvPr>
          <p:cNvPicPr>
            <a:picLocks noChangeAspect="1"/>
          </p:cNvPicPr>
          <p:nvPr/>
        </p:nvPicPr>
        <p:blipFill>
          <a:blip r:embed="rId3"/>
          <a:stretch>
            <a:fillRect/>
          </a:stretch>
        </p:blipFill>
        <p:spPr>
          <a:xfrm>
            <a:off x="9934413" y="5481911"/>
            <a:ext cx="1788629" cy="1010964"/>
          </a:xfrm>
          <a:prstGeom prst="rect">
            <a:avLst/>
          </a:prstGeom>
        </p:spPr>
      </p:pic>
    </p:spTree>
    <p:extLst>
      <p:ext uri="{BB962C8B-B14F-4D97-AF65-F5344CB8AC3E}">
        <p14:creationId xmlns:p14="http://schemas.microsoft.com/office/powerpoint/2010/main" val="2435901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6FE58E1-C4EB-3F7C-6DE4-D2CD3FF1CBC6}"/>
              </a:ext>
            </a:extLst>
          </p:cNvPr>
          <p:cNvSpPr txBox="1"/>
          <p:nvPr/>
        </p:nvSpPr>
        <p:spPr>
          <a:xfrm>
            <a:off x="588936" y="2459504"/>
            <a:ext cx="2251128" cy="1938992"/>
          </a:xfrm>
          <a:prstGeom prst="rect">
            <a:avLst/>
          </a:prstGeom>
          <a:noFill/>
          <a:effectLst>
            <a:outerShdw blurRad="50800" dist="38100" algn="l" rotWithShape="0">
              <a:prstClr val="black">
                <a:alpha val="40000"/>
              </a:prstClr>
            </a:outerShdw>
          </a:effectLst>
        </p:spPr>
        <p:txBody>
          <a:bodyPr wrap="square">
            <a:spAutoFit/>
          </a:bodyPr>
          <a:lstStyle/>
          <a:p>
            <a:r>
              <a:rPr lang="en-US" sz="6000" b="1" i="1" dirty="0">
                <a:solidFill>
                  <a:srgbClr val="FDBC46"/>
                </a:solidFill>
                <a:effectLst/>
                <a:latin typeface="Sabon" panose="02020602060506020403" pitchFamily="18" charset="77"/>
              </a:rPr>
              <a:t>Title</a:t>
            </a:r>
          </a:p>
          <a:p>
            <a:r>
              <a:rPr lang="en-US" sz="6000" b="1" i="1" dirty="0">
                <a:solidFill>
                  <a:srgbClr val="FDBC46"/>
                </a:solidFill>
                <a:latin typeface="Sabon" panose="02020602060506020403" pitchFamily="18" charset="77"/>
              </a:rPr>
              <a:t>Here</a:t>
            </a:r>
            <a:endParaRPr lang="en-US" sz="6000" dirty="0"/>
          </a:p>
        </p:txBody>
      </p:sp>
      <p:sp>
        <p:nvSpPr>
          <p:cNvPr id="35" name="Content Placeholder 34">
            <a:extLst>
              <a:ext uri="{FF2B5EF4-FFF2-40B4-BE49-F238E27FC236}">
                <a16:creationId xmlns:a16="http://schemas.microsoft.com/office/drawing/2014/main" id="{4D337078-D49B-BB8E-3DC8-FC559703003E}"/>
              </a:ext>
            </a:extLst>
          </p:cNvPr>
          <p:cNvSpPr>
            <a:spLocks noGrp="1"/>
          </p:cNvSpPr>
          <p:nvPr>
            <p:ph idx="1"/>
          </p:nvPr>
        </p:nvSpPr>
        <p:spPr>
          <a:xfrm>
            <a:off x="4998318" y="588127"/>
            <a:ext cx="6362107" cy="5673991"/>
          </a:xfrm>
        </p:spPr>
        <p:txBody>
          <a:bodyPr>
            <a:noAutofit/>
          </a:bodyPr>
          <a:lstStyle/>
          <a:p>
            <a:pPr marL="0" indent="0">
              <a:lnSpc>
                <a:spcPct val="100000"/>
              </a:lnSpc>
              <a:buNone/>
            </a:pPr>
            <a:r>
              <a:rPr lang="en-US" sz="2400" dirty="0">
                <a:latin typeface="Trade Gothic" pitchFamily="2" charset="0"/>
              </a:rPr>
              <a:t>CMS Final Rule creates a new SEP for </a:t>
            </a:r>
            <a:r>
              <a:rPr lang="en-US" sz="2400" u="sng" dirty="0">
                <a:latin typeface="Trade Gothic" pitchFamily="2" charset="0"/>
              </a:rPr>
              <a:t>full-benefit dually</a:t>
            </a:r>
            <a:r>
              <a:rPr lang="en-US" sz="2400" dirty="0">
                <a:latin typeface="Trade Gothic" pitchFamily="2" charset="0"/>
              </a:rPr>
              <a:t> eligible individuals, Integrated SEP.</a:t>
            </a:r>
          </a:p>
          <a:p>
            <a:pPr>
              <a:lnSpc>
                <a:spcPct val="100000"/>
              </a:lnSpc>
            </a:pPr>
            <a:r>
              <a:rPr lang="en-US" sz="2400" dirty="0">
                <a:latin typeface="Trade Gothic" pitchFamily="2" charset="0"/>
              </a:rPr>
              <a:t>Starting January 1, 2025, full-benefit dually eligible individuals can choose to enroll into, or switch between, integrated D-SNPs on a monthly basis.</a:t>
            </a:r>
          </a:p>
          <a:p>
            <a:pPr>
              <a:lnSpc>
                <a:spcPct val="100000"/>
              </a:lnSpc>
            </a:pPr>
            <a:endParaRPr lang="en-US" sz="2400" dirty="0">
              <a:latin typeface="Trade Gothic" pitchFamily="2" charset="0"/>
            </a:endParaRPr>
          </a:p>
          <a:p>
            <a:pPr marL="0" indent="0">
              <a:lnSpc>
                <a:spcPct val="100000"/>
              </a:lnSpc>
              <a:buNone/>
            </a:pPr>
            <a:r>
              <a:rPr lang="en-US" sz="2000" dirty="0">
                <a:latin typeface="Trade Gothic" pitchFamily="2" charset="0"/>
              </a:rPr>
              <a:t>***</a:t>
            </a:r>
            <a:r>
              <a:rPr lang="en-US" sz="2000" i="1" dirty="0">
                <a:latin typeface="Trade Gothic" pitchFamily="2" charset="0"/>
              </a:rPr>
              <a:t>LIS-only individuals, partial-benefit dually eligible individuals, and Medicare-only individuals cannot use this SEP. Currently, partial-benefit dually eligible individuals and LIS-only individuals have a quarterly SEP to switch Medicare Advantage Plans; as described above, </a:t>
            </a:r>
            <a:r>
              <a:rPr lang="en-US" sz="2000" i="1" u="sng" dirty="0">
                <a:latin typeface="Trade Gothic" pitchFamily="2" charset="0"/>
              </a:rPr>
              <a:t>this option is eliminated beginning January 1, 2025.</a:t>
            </a:r>
          </a:p>
        </p:txBody>
      </p:sp>
      <p:sp>
        <p:nvSpPr>
          <p:cNvPr id="36" name="Delay 35">
            <a:extLst>
              <a:ext uri="{FF2B5EF4-FFF2-40B4-BE49-F238E27FC236}">
                <a16:creationId xmlns:a16="http://schemas.microsoft.com/office/drawing/2014/main" id="{4BD32689-002B-CC8B-5F0A-75B863DB4610}"/>
              </a:ext>
            </a:extLst>
          </p:cNvPr>
          <p:cNvSpPr/>
          <p:nvPr/>
        </p:nvSpPr>
        <p:spPr>
          <a:xfrm>
            <a:off x="0" y="0"/>
            <a:ext cx="4593020" cy="6976341"/>
          </a:xfrm>
          <a:prstGeom prst="flowChartDelay">
            <a:avLst/>
          </a:prstGeom>
          <a:solidFill>
            <a:srgbClr val="FDBA4A"/>
          </a:solidFill>
          <a:ln>
            <a:solidFill>
              <a:srgbClr val="FDBA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DBA4A"/>
              </a:solidFill>
            </a:endParaRPr>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325786" y="725556"/>
            <a:ext cx="3699410" cy="5188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Sabon" panose="02020602060506020403" pitchFamily="18" charset="77"/>
              </a:rPr>
              <a:t>Dual-Special Needs Plans </a:t>
            </a:r>
          </a:p>
          <a:p>
            <a:r>
              <a:rPr lang="en-US" sz="5400" b="1" i="1" dirty="0">
                <a:solidFill>
                  <a:schemeClr val="bg1"/>
                </a:solidFill>
                <a:latin typeface="Sabon" panose="02020602060506020403" pitchFamily="18" charset="77"/>
              </a:rPr>
              <a:t>(D-SNP) SEPs</a:t>
            </a:r>
          </a:p>
          <a:p>
            <a:r>
              <a:rPr lang="en-US" sz="3200" b="1" i="1" dirty="0">
                <a:latin typeface="Sabon" panose="02020602060506020403" pitchFamily="18" charset="77"/>
              </a:rPr>
              <a:t>**Partial Duals Do Not Qualify</a:t>
            </a:r>
            <a:endParaRPr lang="en-US" sz="1800" dirty="0">
              <a:latin typeface="Sabon" panose="02020602060506020403" pitchFamily="18" charset="77"/>
            </a:endParaRPr>
          </a:p>
        </p:txBody>
      </p:sp>
      <p:pic>
        <p:nvPicPr>
          <p:cNvPr id="2" name="Picture 1" descr="Logo&#10;&#10;Description automatically generated">
            <a:extLst>
              <a:ext uri="{FF2B5EF4-FFF2-40B4-BE49-F238E27FC236}">
                <a16:creationId xmlns:a16="http://schemas.microsoft.com/office/drawing/2014/main" id="{5C1EA1DE-A474-46A0-2E4D-FA5702A21580}"/>
              </a:ext>
            </a:extLst>
          </p:cNvPr>
          <p:cNvPicPr>
            <a:picLocks noChangeAspect="1"/>
          </p:cNvPicPr>
          <p:nvPr/>
        </p:nvPicPr>
        <p:blipFill>
          <a:blip r:embed="rId3"/>
          <a:stretch>
            <a:fillRect/>
          </a:stretch>
        </p:blipFill>
        <p:spPr>
          <a:xfrm>
            <a:off x="9934413" y="5481911"/>
            <a:ext cx="1788629" cy="1010964"/>
          </a:xfrm>
          <a:prstGeom prst="rect">
            <a:avLst/>
          </a:prstGeom>
        </p:spPr>
      </p:pic>
    </p:spTree>
    <p:extLst>
      <p:ext uri="{BB962C8B-B14F-4D97-AF65-F5344CB8AC3E}">
        <p14:creationId xmlns:p14="http://schemas.microsoft.com/office/powerpoint/2010/main" val="639363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6FE58E1-C4EB-3F7C-6DE4-D2CD3FF1CBC6}"/>
              </a:ext>
            </a:extLst>
          </p:cNvPr>
          <p:cNvSpPr txBox="1"/>
          <p:nvPr/>
        </p:nvSpPr>
        <p:spPr>
          <a:xfrm>
            <a:off x="588936" y="2459504"/>
            <a:ext cx="2251128" cy="1938992"/>
          </a:xfrm>
          <a:prstGeom prst="rect">
            <a:avLst/>
          </a:prstGeom>
          <a:noFill/>
          <a:effectLst>
            <a:outerShdw blurRad="50800" dist="38100" algn="l" rotWithShape="0">
              <a:prstClr val="black">
                <a:alpha val="40000"/>
              </a:prstClr>
            </a:outerShdw>
          </a:effectLst>
        </p:spPr>
        <p:txBody>
          <a:bodyPr wrap="square">
            <a:spAutoFit/>
          </a:bodyPr>
          <a:lstStyle/>
          <a:p>
            <a:r>
              <a:rPr lang="en-US" sz="6000" b="1" i="1" dirty="0">
                <a:solidFill>
                  <a:srgbClr val="FDBC46"/>
                </a:solidFill>
                <a:effectLst/>
                <a:latin typeface="Sabon" panose="02020602060506020403" pitchFamily="18" charset="77"/>
              </a:rPr>
              <a:t>Title</a:t>
            </a:r>
          </a:p>
          <a:p>
            <a:r>
              <a:rPr lang="en-US" sz="6000" b="1" i="1" dirty="0">
                <a:solidFill>
                  <a:srgbClr val="FDBC46"/>
                </a:solidFill>
                <a:latin typeface="Sabon" panose="02020602060506020403" pitchFamily="18" charset="77"/>
              </a:rPr>
              <a:t>Here</a:t>
            </a:r>
            <a:endParaRPr lang="en-US" sz="6000" dirty="0"/>
          </a:p>
        </p:txBody>
      </p:sp>
      <p:sp>
        <p:nvSpPr>
          <p:cNvPr id="35" name="Content Placeholder 34">
            <a:extLst>
              <a:ext uri="{FF2B5EF4-FFF2-40B4-BE49-F238E27FC236}">
                <a16:creationId xmlns:a16="http://schemas.microsoft.com/office/drawing/2014/main" id="{4D337078-D49B-BB8E-3DC8-FC559703003E}"/>
              </a:ext>
            </a:extLst>
          </p:cNvPr>
          <p:cNvSpPr>
            <a:spLocks noGrp="1"/>
          </p:cNvSpPr>
          <p:nvPr>
            <p:ph idx="1"/>
          </p:nvPr>
        </p:nvSpPr>
        <p:spPr>
          <a:xfrm>
            <a:off x="4760844" y="220379"/>
            <a:ext cx="7105370" cy="6220178"/>
          </a:xfrm>
        </p:spPr>
        <p:txBody>
          <a:bodyPr>
            <a:noAutofit/>
          </a:bodyPr>
          <a:lstStyle/>
          <a:p>
            <a:pPr>
              <a:lnSpc>
                <a:spcPct val="100000"/>
              </a:lnSpc>
            </a:pPr>
            <a:r>
              <a:rPr lang="en-US" sz="2000" b="1" dirty="0">
                <a:latin typeface="Trade Gothic" pitchFamily="2" charset="0"/>
              </a:rPr>
              <a:t>Individuals with LIS</a:t>
            </a:r>
            <a:r>
              <a:rPr lang="en-US" sz="2000" dirty="0">
                <a:latin typeface="Trade Gothic" pitchFamily="2" charset="0"/>
              </a:rPr>
              <a:t>, but who are not also enrolled in Medicaid, will no longer be allowed to switch Medicare Advantage plans on a quarterly basis. They must wait until Open Enrollment, an initial enrollment period, or meet the requirements for one of the other SEP options available.</a:t>
            </a:r>
          </a:p>
          <a:p>
            <a:pPr>
              <a:lnSpc>
                <a:spcPct val="100000"/>
              </a:lnSpc>
            </a:pPr>
            <a:r>
              <a:rPr lang="en-US" sz="2000" b="1" dirty="0">
                <a:latin typeface="Trade Gothic" pitchFamily="2" charset="0"/>
              </a:rPr>
              <a:t>Partial-benefit dually eligible </a:t>
            </a:r>
            <a:r>
              <a:rPr lang="en-US" sz="2000" dirty="0">
                <a:latin typeface="Trade Gothic" pitchFamily="2" charset="0"/>
              </a:rPr>
              <a:t>individuals will no longer be allowed to switch between Medicare Advantage plans on a quarterly basis. They must wait until Open Enrollment, an initial enrollment period, or meet the requirements for one of the other Medicare Advantage SEP options available.</a:t>
            </a:r>
          </a:p>
          <a:p>
            <a:pPr>
              <a:lnSpc>
                <a:spcPct val="100000"/>
              </a:lnSpc>
            </a:pPr>
            <a:r>
              <a:rPr lang="en-US" sz="2000" dirty="0">
                <a:latin typeface="Trade Gothic" pitchFamily="2" charset="0"/>
              </a:rPr>
              <a:t>Full-benefit dually eligible individuals will no longer be allowed to switch Medicare Advantage plans on a quarterly basis when </a:t>
            </a:r>
            <a:r>
              <a:rPr lang="en-US" sz="2000" u="sng" dirty="0">
                <a:latin typeface="Trade Gothic" pitchFamily="2" charset="0"/>
              </a:rPr>
              <a:t>their choice of plan is not integrated</a:t>
            </a:r>
            <a:r>
              <a:rPr lang="en-US" sz="2000" dirty="0">
                <a:latin typeface="Trade Gothic" pitchFamily="2" charset="0"/>
              </a:rPr>
              <a:t> and aligned. They must wait until Open Enrollment, the Medicare Advantage Open Enrollment period, an initial enrollment period, or meet the requirements for one of the other Medicare Advantage SEP options available to enroll into an un-integrated and aligned plan.</a:t>
            </a:r>
          </a:p>
        </p:txBody>
      </p:sp>
      <p:sp>
        <p:nvSpPr>
          <p:cNvPr id="36" name="Delay 35">
            <a:extLst>
              <a:ext uri="{FF2B5EF4-FFF2-40B4-BE49-F238E27FC236}">
                <a16:creationId xmlns:a16="http://schemas.microsoft.com/office/drawing/2014/main" id="{4BD32689-002B-CC8B-5F0A-75B863DB4610}"/>
              </a:ext>
            </a:extLst>
          </p:cNvPr>
          <p:cNvSpPr/>
          <p:nvPr/>
        </p:nvSpPr>
        <p:spPr>
          <a:xfrm>
            <a:off x="0" y="-63047"/>
            <a:ext cx="4593020" cy="6976341"/>
          </a:xfrm>
          <a:prstGeom prst="flowChartDelay">
            <a:avLst/>
          </a:prstGeom>
          <a:solidFill>
            <a:srgbClr val="FDBA4A"/>
          </a:solidFill>
          <a:ln>
            <a:solidFill>
              <a:srgbClr val="FDBA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DBA4A"/>
              </a:solidFill>
            </a:endParaRPr>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325786" y="832117"/>
            <a:ext cx="3699410" cy="46497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Sabon" panose="02020602060506020403" pitchFamily="18" charset="77"/>
              </a:rPr>
              <a:t>Enrollment Restrictions Compared to Current SEP Policy</a:t>
            </a:r>
            <a:endParaRPr lang="en-US" sz="3600" dirty="0">
              <a:solidFill>
                <a:schemeClr val="bg1"/>
              </a:solidFill>
              <a:latin typeface="Sabon" panose="02020602060506020403" pitchFamily="18" charset="77"/>
            </a:endParaRPr>
          </a:p>
        </p:txBody>
      </p:sp>
      <p:pic>
        <p:nvPicPr>
          <p:cNvPr id="2" name="Picture 1" descr="Logo&#10;&#10;Description automatically generated">
            <a:extLst>
              <a:ext uri="{FF2B5EF4-FFF2-40B4-BE49-F238E27FC236}">
                <a16:creationId xmlns:a16="http://schemas.microsoft.com/office/drawing/2014/main" id="{5C1EA1DE-A474-46A0-2E4D-FA5702A21580}"/>
              </a:ext>
            </a:extLst>
          </p:cNvPr>
          <p:cNvPicPr>
            <a:picLocks noChangeAspect="1"/>
          </p:cNvPicPr>
          <p:nvPr/>
        </p:nvPicPr>
        <p:blipFill>
          <a:blip r:embed="rId3"/>
          <a:stretch>
            <a:fillRect/>
          </a:stretch>
        </p:blipFill>
        <p:spPr>
          <a:xfrm>
            <a:off x="9982259" y="5626657"/>
            <a:ext cx="1788629" cy="1010964"/>
          </a:xfrm>
          <a:prstGeom prst="rect">
            <a:avLst/>
          </a:prstGeom>
        </p:spPr>
      </p:pic>
    </p:spTree>
    <p:extLst>
      <p:ext uri="{BB962C8B-B14F-4D97-AF65-F5344CB8AC3E}">
        <p14:creationId xmlns:p14="http://schemas.microsoft.com/office/powerpoint/2010/main" val="3116652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D873B5-0DE7-633F-76F2-F0E443EEF5CB}"/>
              </a:ext>
            </a:extLst>
          </p:cNvPr>
          <p:cNvSpPr>
            <a:spLocks noGrp="1"/>
          </p:cNvSpPr>
          <p:nvPr>
            <p:ph idx="4294967295"/>
          </p:nvPr>
        </p:nvSpPr>
        <p:spPr>
          <a:xfrm>
            <a:off x="0" y="1825625"/>
            <a:ext cx="10515600" cy="4351338"/>
          </a:xfrm>
        </p:spPr>
        <p:txBody>
          <a:bodyPr>
            <a:norm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C3B5E"/>
              </a:solidFill>
              <a:effectLst/>
              <a:uLnTx/>
              <a:uFillTx/>
              <a:latin typeface="Trade Gothic"/>
            </a:endParaRPr>
          </a:p>
          <a:p>
            <a:pPr marL="457200" lvl="1" indent="0">
              <a:lnSpc>
                <a:spcPct val="150000"/>
              </a:lnSpc>
              <a:buNone/>
            </a:pPr>
            <a:endParaRPr lang="en-US" dirty="0">
              <a:solidFill>
                <a:srgbClr val="0C3B5E"/>
              </a:solidFill>
              <a:latin typeface="Trade Gothic" pitchFamily="2" charset="0"/>
            </a:endParaRPr>
          </a:p>
        </p:txBody>
      </p:sp>
      <p:graphicFrame>
        <p:nvGraphicFramePr>
          <p:cNvPr id="8" name="Table 7">
            <a:extLst>
              <a:ext uri="{FF2B5EF4-FFF2-40B4-BE49-F238E27FC236}">
                <a16:creationId xmlns:a16="http://schemas.microsoft.com/office/drawing/2014/main" id="{D620ADF9-36D5-45C1-22D5-EA8BA8563B1B}"/>
              </a:ext>
            </a:extLst>
          </p:cNvPr>
          <p:cNvGraphicFramePr>
            <a:graphicFrameLocks noGrp="1"/>
          </p:cNvGraphicFramePr>
          <p:nvPr>
            <p:extLst>
              <p:ext uri="{D42A27DB-BD31-4B8C-83A1-F6EECF244321}">
                <p14:modId xmlns:p14="http://schemas.microsoft.com/office/powerpoint/2010/main" val="3890686676"/>
              </p:ext>
            </p:extLst>
          </p:nvPr>
        </p:nvGraphicFramePr>
        <p:xfrm>
          <a:off x="1898374" y="198783"/>
          <a:ext cx="8259417" cy="6589643"/>
        </p:xfrm>
        <a:graphic>
          <a:graphicData uri="http://schemas.openxmlformats.org/drawingml/2006/table">
            <a:tbl>
              <a:tblPr>
                <a:tableStyleId>{5C22544A-7EE6-4342-B048-85BDC9FD1C3A}</a:tableStyleId>
              </a:tblPr>
              <a:tblGrid>
                <a:gridCol w="2068279">
                  <a:extLst>
                    <a:ext uri="{9D8B030D-6E8A-4147-A177-3AD203B41FA5}">
                      <a16:colId xmlns:a16="http://schemas.microsoft.com/office/drawing/2014/main" val="3481452381"/>
                    </a:ext>
                  </a:extLst>
                </a:gridCol>
                <a:gridCol w="2739442">
                  <a:extLst>
                    <a:ext uri="{9D8B030D-6E8A-4147-A177-3AD203B41FA5}">
                      <a16:colId xmlns:a16="http://schemas.microsoft.com/office/drawing/2014/main" val="4161971003"/>
                    </a:ext>
                  </a:extLst>
                </a:gridCol>
                <a:gridCol w="3451696">
                  <a:extLst>
                    <a:ext uri="{9D8B030D-6E8A-4147-A177-3AD203B41FA5}">
                      <a16:colId xmlns:a16="http://schemas.microsoft.com/office/drawing/2014/main" val="3037637864"/>
                    </a:ext>
                  </a:extLst>
                </a:gridCol>
              </a:tblGrid>
              <a:tr h="1064921">
                <a:tc>
                  <a:txBody>
                    <a:bodyPr/>
                    <a:lstStyle/>
                    <a:p>
                      <a:pPr algn="ctr" fontAlgn="ctr"/>
                      <a:r>
                        <a:rPr lang="en-US" sz="1000" u="none" strike="noStrike">
                          <a:effectLst/>
                        </a:rPr>
                        <a:t>Group</a:t>
                      </a:r>
                      <a:endParaRPr lang="en-US" sz="1000" b="0" i="0" u="none" strike="noStrike">
                        <a:solidFill>
                          <a:srgbClr val="000000"/>
                        </a:solidFill>
                        <a:effectLst/>
                        <a:latin typeface="Arial" panose="020B0604020202020204" pitchFamily="34" charset="0"/>
                      </a:endParaRPr>
                    </a:p>
                  </a:txBody>
                  <a:tcPr marL="4719" marR="4719" marT="4719" marB="0" anchor="ctr"/>
                </a:tc>
                <a:tc>
                  <a:txBody>
                    <a:bodyPr/>
                    <a:lstStyle/>
                    <a:p>
                      <a:pPr algn="ctr" fontAlgn="ctr"/>
                      <a:r>
                        <a:rPr lang="en-US" sz="1000" u="none" strike="noStrike">
                          <a:effectLst/>
                        </a:rPr>
                        <a:t>Current Rules</a:t>
                      </a:r>
                      <a:endParaRPr lang="en-US" sz="1000" b="0" i="0" u="none" strike="noStrike">
                        <a:solidFill>
                          <a:srgbClr val="000000"/>
                        </a:solidFill>
                        <a:effectLst/>
                        <a:latin typeface="Arial" panose="020B0604020202020204" pitchFamily="34" charset="0"/>
                      </a:endParaRPr>
                    </a:p>
                  </a:txBody>
                  <a:tcPr marL="4719" marR="4719" marT="4719" marB="0" anchor="ctr"/>
                </a:tc>
                <a:tc>
                  <a:txBody>
                    <a:bodyPr/>
                    <a:lstStyle/>
                    <a:p>
                      <a:pPr algn="ctr" fontAlgn="ctr"/>
                      <a:r>
                        <a:rPr lang="en-US" sz="1000" u="none" strike="noStrike" dirty="0">
                          <a:effectLst/>
                        </a:rPr>
                        <a:t>Final Rule 1-1-2025</a:t>
                      </a:r>
                      <a:endParaRPr lang="en-US" sz="1000" b="0" i="0" u="none" strike="noStrike" dirty="0">
                        <a:solidFill>
                          <a:srgbClr val="000000"/>
                        </a:solidFill>
                        <a:effectLst/>
                        <a:latin typeface="Arial" panose="020B0604020202020204" pitchFamily="34" charset="0"/>
                      </a:endParaRPr>
                    </a:p>
                  </a:txBody>
                  <a:tcPr marL="4719" marR="4719" marT="4719" marB="0" anchor="ctr"/>
                </a:tc>
                <a:extLst>
                  <a:ext uri="{0D108BD9-81ED-4DB2-BD59-A6C34878D82A}">
                    <a16:rowId xmlns:a16="http://schemas.microsoft.com/office/drawing/2014/main" val="943612961"/>
                  </a:ext>
                </a:extLst>
              </a:tr>
              <a:tr h="1486601">
                <a:tc>
                  <a:txBody>
                    <a:bodyPr/>
                    <a:lstStyle/>
                    <a:p>
                      <a:pPr algn="ctr" fontAlgn="ctr"/>
                      <a:r>
                        <a:rPr lang="en-US" sz="1000" u="none" strike="noStrike">
                          <a:effectLst/>
                        </a:rPr>
                        <a:t>All groups (full-benefit dually eligible individuals, partial-benefit dually eligible individuals, and LIS-only individuals)</a:t>
                      </a:r>
                      <a:endParaRPr lang="en-US" sz="1000" b="0" i="0" u="none" strike="noStrike">
                        <a:solidFill>
                          <a:srgbClr val="313131"/>
                        </a:solidFill>
                        <a:effectLst/>
                        <a:latin typeface="Arial" panose="020B0604020202020204" pitchFamily="34" charset="0"/>
                      </a:endParaRPr>
                    </a:p>
                  </a:txBody>
                  <a:tcPr marL="4719" marR="4719" marT="4719" marB="0" anchor="ctr"/>
                </a:tc>
                <a:tc>
                  <a:txBody>
                    <a:bodyPr/>
                    <a:lstStyle/>
                    <a:p>
                      <a:pPr algn="ctr" fontAlgn="ctr"/>
                      <a:r>
                        <a:rPr lang="en-US" sz="1000" u="none" strike="noStrike">
                          <a:effectLst/>
                        </a:rPr>
                        <a:t>On a quarterly basis, these individuals can disenroll from their Medicare Advantage Prescription Drug* (MAPD) plan and join Original Medicare. They can enroll in a standalone Prescription Drug Plan at the same time.</a:t>
                      </a:r>
                      <a:endParaRPr lang="en-US" sz="1000" b="0" i="0" u="none" strike="noStrike">
                        <a:solidFill>
                          <a:srgbClr val="313131"/>
                        </a:solidFill>
                        <a:effectLst/>
                        <a:latin typeface="Arial" panose="020B0604020202020204" pitchFamily="34" charset="0"/>
                      </a:endParaRPr>
                    </a:p>
                  </a:txBody>
                  <a:tcPr marL="4719" marR="4719" marT="4719" marB="0" anchor="ctr"/>
                </a:tc>
                <a:tc>
                  <a:txBody>
                    <a:bodyPr/>
                    <a:lstStyle/>
                    <a:p>
                      <a:pPr algn="ctr" fontAlgn="ctr"/>
                      <a:r>
                        <a:rPr lang="en-US" sz="1000" u="none" strike="noStrike" dirty="0">
                          <a:effectLst/>
                        </a:rPr>
                        <a:t>On a monthly basis, these individuals will be able to disenroll from their MAPD and join Original Medicare. They can enroll in a standalone Prescription Drug Plan at the same time.</a:t>
                      </a:r>
                      <a:endParaRPr lang="en-US" sz="1000" b="0" i="0" u="none" strike="noStrike" dirty="0">
                        <a:solidFill>
                          <a:srgbClr val="313131"/>
                        </a:solidFill>
                        <a:effectLst/>
                        <a:latin typeface="Arial" panose="020B0604020202020204" pitchFamily="34" charset="0"/>
                      </a:endParaRPr>
                    </a:p>
                  </a:txBody>
                  <a:tcPr marL="4719" marR="4719" marT="4719" marB="0" anchor="ctr"/>
                </a:tc>
                <a:extLst>
                  <a:ext uri="{0D108BD9-81ED-4DB2-BD59-A6C34878D82A}">
                    <a16:rowId xmlns:a16="http://schemas.microsoft.com/office/drawing/2014/main" val="3552357534"/>
                  </a:ext>
                </a:extLst>
              </a:tr>
              <a:tr h="1679572">
                <a:tc>
                  <a:txBody>
                    <a:bodyPr/>
                    <a:lstStyle/>
                    <a:p>
                      <a:pPr algn="ctr" fontAlgn="ctr"/>
                      <a:r>
                        <a:rPr lang="en-US" sz="1000" u="none" strike="noStrike">
                          <a:effectLst/>
                        </a:rPr>
                        <a:t>Full-benefit dually eligible individuals</a:t>
                      </a:r>
                      <a:endParaRPr lang="en-US" sz="1000" b="0" i="0" u="none" strike="noStrike">
                        <a:solidFill>
                          <a:srgbClr val="313131"/>
                        </a:solidFill>
                        <a:effectLst/>
                        <a:latin typeface="Arial" panose="020B0604020202020204" pitchFamily="34" charset="0"/>
                      </a:endParaRPr>
                    </a:p>
                  </a:txBody>
                  <a:tcPr marL="4719" marR="4719" marT="4719" marB="0" anchor="ctr"/>
                </a:tc>
                <a:tc>
                  <a:txBody>
                    <a:bodyPr/>
                    <a:lstStyle/>
                    <a:p>
                      <a:pPr algn="ctr" fontAlgn="ctr"/>
                      <a:r>
                        <a:rPr lang="en-US" sz="1000" u="none" strike="noStrike">
                          <a:effectLst/>
                        </a:rPr>
                        <a:t>On a quarterly basis, these individuals can change Medicare Advantage plans.</a:t>
                      </a:r>
                      <a:endParaRPr lang="en-US" sz="1000" b="0" i="0" u="none" strike="noStrike">
                        <a:solidFill>
                          <a:srgbClr val="313131"/>
                        </a:solidFill>
                        <a:effectLst/>
                        <a:latin typeface="Arial" panose="020B0604020202020204" pitchFamily="34" charset="0"/>
                      </a:endParaRPr>
                    </a:p>
                  </a:txBody>
                  <a:tcPr marL="4719" marR="4719" marT="4719" marB="0" anchor="ctr"/>
                </a:tc>
                <a:tc>
                  <a:txBody>
                    <a:bodyPr/>
                    <a:lstStyle/>
                    <a:p>
                      <a:pPr algn="ctr" fontAlgn="ctr"/>
                      <a:r>
                        <a:rPr lang="en-US" sz="1000" u="none" strike="noStrike">
                          <a:effectLst/>
                        </a:rPr>
                        <a:t>On a monthly basis, these individuals can change from Original Medicare or a Medicare Advantage plan to (1) A Fully Integrated Dually Eligible Special Needs Plan (FIDE SNP), a Highly Integrated Dually Eligible Special Needs Plan (HIDE SNP), or a D-SNP that is an Applicable Integrated Plan (AIP) aligned with their Medicaid managed care enrollment.</a:t>
                      </a:r>
                      <a:endParaRPr lang="en-US" sz="1000" b="0" i="0" u="none" strike="noStrike">
                        <a:solidFill>
                          <a:srgbClr val="313131"/>
                        </a:solidFill>
                        <a:effectLst/>
                        <a:latin typeface="Arial" panose="020B0604020202020204" pitchFamily="34" charset="0"/>
                      </a:endParaRPr>
                    </a:p>
                  </a:txBody>
                  <a:tcPr marL="4719" marR="4719" marT="4719" marB="0" anchor="ctr"/>
                </a:tc>
                <a:extLst>
                  <a:ext uri="{0D108BD9-81ED-4DB2-BD59-A6C34878D82A}">
                    <a16:rowId xmlns:a16="http://schemas.microsoft.com/office/drawing/2014/main" val="322888830"/>
                  </a:ext>
                </a:extLst>
              </a:tr>
              <a:tr h="1293628">
                <a:tc>
                  <a:txBody>
                    <a:bodyPr/>
                    <a:lstStyle/>
                    <a:p>
                      <a:pPr algn="ctr" fontAlgn="ctr"/>
                      <a:r>
                        <a:rPr lang="en-US" sz="1000" u="none" strike="noStrike">
                          <a:effectLst/>
                        </a:rPr>
                        <a:t>Partial-benefit dually eligible individuals</a:t>
                      </a:r>
                      <a:endParaRPr lang="en-US" sz="1000" b="0" i="0" u="none" strike="noStrike">
                        <a:solidFill>
                          <a:srgbClr val="313131"/>
                        </a:solidFill>
                        <a:effectLst/>
                        <a:latin typeface="Arial" panose="020B0604020202020204" pitchFamily="34" charset="0"/>
                      </a:endParaRPr>
                    </a:p>
                  </a:txBody>
                  <a:tcPr marL="4719" marR="4719" marT="4719" marB="0" anchor="ctr"/>
                </a:tc>
                <a:tc>
                  <a:txBody>
                    <a:bodyPr/>
                    <a:lstStyle/>
                    <a:p>
                      <a:pPr algn="ctr" fontAlgn="ctr"/>
                      <a:r>
                        <a:rPr lang="en-US" sz="1000" u="none" strike="noStrike">
                          <a:effectLst/>
                        </a:rPr>
                        <a:t>On a quarterly basis, these individuals can change Medicare Advantage plans.</a:t>
                      </a:r>
                      <a:endParaRPr lang="en-US" sz="1000" b="0" i="0" u="none" strike="noStrike">
                        <a:solidFill>
                          <a:srgbClr val="313131"/>
                        </a:solidFill>
                        <a:effectLst/>
                        <a:latin typeface="Arial" panose="020B0604020202020204" pitchFamily="34" charset="0"/>
                      </a:endParaRPr>
                    </a:p>
                  </a:txBody>
                  <a:tcPr marL="4719" marR="4719" marT="4719" marB="0" anchor="ctr"/>
                </a:tc>
                <a:tc>
                  <a:txBody>
                    <a:bodyPr/>
                    <a:lstStyle/>
                    <a:p>
                      <a:pPr algn="ctr" fontAlgn="ctr"/>
                      <a:r>
                        <a:rPr lang="en-US" sz="1000" u="none" strike="noStrike">
                          <a:effectLst/>
                        </a:rPr>
                        <a:t>Partial-benefit dually eligible individuals will no longer have a SEP to change Medicare Advantage plans on a quarterly basis.   ****Other SEPs may apply including the new monthly SEP to return to Original Medicare and a standalone PDP</a:t>
                      </a:r>
                      <a:endParaRPr lang="en-US" sz="1000" b="0" i="0" u="none" strike="noStrike">
                        <a:solidFill>
                          <a:srgbClr val="313131"/>
                        </a:solidFill>
                        <a:effectLst/>
                        <a:latin typeface="Arial" panose="020B0604020202020204" pitchFamily="34" charset="0"/>
                      </a:endParaRPr>
                    </a:p>
                  </a:txBody>
                  <a:tcPr marL="4719" marR="4719" marT="4719" marB="0" anchor="ctr"/>
                </a:tc>
                <a:extLst>
                  <a:ext uri="{0D108BD9-81ED-4DB2-BD59-A6C34878D82A}">
                    <a16:rowId xmlns:a16="http://schemas.microsoft.com/office/drawing/2014/main" val="3243370396"/>
                  </a:ext>
                </a:extLst>
              </a:tr>
              <a:tr h="1064921">
                <a:tc>
                  <a:txBody>
                    <a:bodyPr/>
                    <a:lstStyle/>
                    <a:p>
                      <a:pPr algn="ctr" fontAlgn="ctr"/>
                      <a:r>
                        <a:rPr lang="en-US" sz="1000" u="none" strike="noStrike">
                          <a:effectLst/>
                        </a:rPr>
                        <a:t>LIS-only individuals</a:t>
                      </a:r>
                      <a:endParaRPr lang="en-US" sz="1000" b="0" i="0" u="none" strike="noStrike">
                        <a:solidFill>
                          <a:srgbClr val="313131"/>
                        </a:solidFill>
                        <a:effectLst/>
                        <a:latin typeface="Arial" panose="020B0604020202020204" pitchFamily="34" charset="0"/>
                      </a:endParaRPr>
                    </a:p>
                  </a:txBody>
                  <a:tcPr marL="4719" marR="4719" marT="4719" marB="0" anchor="ctr"/>
                </a:tc>
                <a:tc>
                  <a:txBody>
                    <a:bodyPr/>
                    <a:lstStyle/>
                    <a:p>
                      <a:pPr algn="ctr" fontAlgn="ctr"/>
                      <a:endParaRPr lang="en-US" sz="1000" b="0" i="0" u="none" strike="noStrike">
                        <a:solidFill>
                          <a:srgbClr val="000000"/>
                        </a:solidFill>
                        <a:effectLst/>
                        <a:latin typeface="Arial" panose="020B0604020202020204" pitchFamily="34" charset="0"/>
                      </a:endParaRPr>
                    </a:p>
                  </a:txBody>
                  <a:tcPr marL="4719" marR="4719" marT="4719" marB="0" anchor="ctr"/>
                </a:tc>
                <a:tc>
                  <a:txBody>
                    <a:bodyPr/>
                    <a:lstStyle/>
                    <a:p>
                      <a:pPr algn="ctr" fontAlgn="ctr"/>
                      <a:r>
                        <a:rPr lang="en-US" sz="1000" u="none" strike="noStrike" dirty="0">
                          <a:effectLst/>
                        </a:rPr>
                        <a:t>LIS-only individuals will no longer have an SEP to change Medicare Advantage plans on a quarterly basis.                                   ****Other SEPs may apply including the new monthly SEP to return to Original Medicare and a standalone PDP</a:t>
                      </a:r>
                      <a:endParaRPr lang="en-US" sz="1000" b="0" i="0" u="none" strike="noStrike" dirty="0">
                        <a:solidFill>
                          <a:srgbClr val="313131"/>
                        </a:solidFill>
                        <a:effectLst/>
                        <a:latin typeface="Arial" panose="020B0604020202020204" pitchFamily="34" charset="0"/>
                      </a:endParaRPr>
                    </a:p>
                  </a:txBody>
                  <a:tcPr marL="4719" marR="4719" marT="4719" marB="0" anchor="ctr"/>
                </a:tc>
                <a:extLst>
                  <a:ext uri="{0D108BD9-81ED-4DB2-BD59-A6C34878D82A}">
                    <a16:rowId xmlns:a16="http://schemas.microsoft.com/office/drawing/2014/main" val="2273920753"/>
                  </a:ext>
                </a:extLst>
              </a:tr>
            </a:tbl>
          </a:graphicData>
        </a:graphic>
      </p:graphicFrame>
    </p:spTree>
    <p:extLst>
      <p:ext uri="{BB962C8B-B14F-4D97-AF65-F5344CB8AC3E}">
        <p14:creationId xmlns:p14="http://schemas.microsoft.com/office/powerpoint/2010/main" val="60055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6FE58E1-C4EB-3F7C-6DE4-D2CD3FF1CBC6}"/>
              </a:ext>
            </a:extLst>
          </p:cNvPr>
          <p:cNvSpPr txBox="1"/>
          <p:nvPr/>
        </p:nvSpPr>
        <p:spPr>
          <a:xfrm>
            <a:off x="588936" y="2459504"/>
            <a:ext cx="2251128" cy="1938992"/>
          </a:xfrm>
          <a:prstGeom prst="rect">
            <a:avLst/>
          </a:prstGeom>
          <a:noFill/>
          <a:effectLst>
            <a:outerShdw blurRad="50800" dist="38100" algn="l" rotWithShape="0">
              <a:prstClr val="black">
                <a:alpha val="40000"/>
              </a:prstClr>
            </a:outerShdw>
          </a:effectLst>
        </p:spPr>
        <p:txBody>
          <a:bodyPr wrap="square">
            <a:spAutoFit/>
          </a:bodyPr>
          <a:lstStyle/>
          <a:p>
            <a:r>
              <a:rPr lang="en-US" sz="6000" b="1" i="1" dirty="0">
                <a:solidFill>
                  <a:srgbClr val="FDBC46"/>
                </a:solidFill>
                <a:effectLst/>
                <a:latin typeface="Sabon" panose="02020602060506020403" pitchFamily="18" charset="77"/>
              </a:rPr>
              <a:t>Title</a:t>
            </a:r>
          </a:p>
          <a:p>
            <a:r>
              <a:rPr lang="en-US" sz="6000" b="1" i="1" dirty="0">
                <a:solidFill>
                  <a:srgbClr val="FDBC46"/>
                </a:solidFill>
                <a:latin typeface="Sabon" panose="02020602060506020403" pitchFamily="18" charset="77"/>
              </a:rPr>
              <a:t>Here</a:t>
            </a:r>
            <a:endParaRPr lang="en-US" sz="6000" dirty="0"/>
          </a:p>
        </p:txBody>
      </p:sp>
      <p:sp>
        <p:nvSpPr>
          <p:cNvPr id="35" name="Content Placeholder 34">
            <a:extLst>
              <a:ext uri="{FF2B5EF4-FFF2-40B4-BE49-F238E27FC236}">
                <a16:creationId xmlns:a16="http://schemas.microsoft.com/office/drawing/2014/main" id="{4D337078-D49B-BB8E-3DC8-FC559703003E}"/>
              </a:ext>
            </a:extLst>
          </p:cNvPr>
          <p:cNvSpPr>
            <a:spLocks noGrp="1"/>
          </p:cNvSpPr>
          <p:nvPr>
            <p:ph idx="1"/>
          </p:nvPr>
        </p:nvSpPr>
        <p:spPr>
          <a:xfrm>
            <a:off x="4776657" y="2099107"/>
            <a:ext cx="6426005" cy="3382803"/>
          </a:xfrm>
        </p:spPr>
        <p:txBody>
          <a:bodyPr>
            <a:noAutofit/>
          </a:bodyPr>
          <a:lstStyle/>
          <a:p>
            <a:pPr>
              <a:lnSpc>
                <a:spcPct val="100000"/>
              </a:lnSpc>
            </a:pPr>
            <a:r>
              <a:rPr lang="en-US" sz="3600" b="1" dirty="0">
                <a:latin typeface="Trade Gothic" pitchFamily="2" charset="0"/>
              </a:rPr>
              <a:t>Review basic SEPs </a:t>
            </a:r>
            <a:endParaRPr lang="en-US" b="1" dirty="0">
              <a:latin typeface="Trade Gothic" pitchFamily="2" charset="0"/>
            </a:endParaRPr>
          </a:p>
          <a:p>
            <a:pPr>
              <a:lnSpc>
                <a:spcPct val="100000"/>
              </a:lnSpc>
            </a:pPr>
            <a:r>
              <a:rPr lang="en-US" sz="3600" b="1" dirty="0">
                <a:latin typeface="Trade Gothic" pitchFamily="2" charset="0"/>
              </a:rPr>
              <a:t>PDP SEPs + new 2025</a:t>
            </a:r>
          </a:p>
          <a:p>
            <a:pPr>
              <a:lnSpc>
                <a:spcPct val="100000"/>
              </a:lnSpc>
            </a:pPr>
            <a:r>
              <a:rPr lang="en-US" sz="3600" b="1" dirty="0">
                <a:latin typeface="Trade Gothic" pitchFamily="2" charset="0"/>
              </a:rPr>
              <a:t>DSNP SEPs new for 2025</a:t>
            </a:r>
          </a:p>
          <a:p>
            <a:pPr>
              <a:lnSpc>
                <a:spcPct val="100000"/>
              </a:lnSpc>
            </a:pPr>
            <a:endParaRPr lang="en-US" sz="3600" b="1" dirty="0">
              <a:latin typeface="Trade Gothic" pitchFamily="2" charset="0"/>
            </a:endParaRPr>
          </a:p>
          <a:p>
            <a:pPr marL="0" indent="0">
              <a:lnSpc>
                <a:spcPct val="100000"/>
              </a:lnSpc>
              <a:buNone/>
            </a:pPr>
            <a:r>
              <a:rPr lang="en-US" sz="1400" dirty="0">
                <a:hlinkClick r:id="rId3"/>
              </a:rPr>
              <a:t>When does Medicare coverage start? | Medicare</a:t>
            </a:r>
            <a:endParaRPr lang="en-US" sz="2000" b="1" dirty="0">
              <a:latin typeface="Trade Gothic" pitchFamily="2" charset="0"/>
            </a:endParaRPr>
          </a:p>
          <a:p>
            <a:pPr>
              <a:lnSpc>
                <a:spcPct val="100000"/>
              </a:lnSpc>
            </a:pPr>
            <a:endParaRPr lang="en-US" sz="1900" b="1" dirty="0">
              <a:solidFill>
                <a:srgbClr val="0C3B5E"/>
              </a:solidFill>
              <a:latin typeface="Trade Gothic" pitchFamily="2" charset="0"/>
            </a:endParaRPr>
          </a:p>
        </p:txBody>
      </p:sp>
      <p:sp>
        <p:nvSpPr>
          <p:cNvPr id="36" name="Delay 35">
            <a:extLst>
              <a:ext uri="{FF2B5EF4-FFF2-40B4-BE49-F238E27FC236}">
                <a16:creationId xmlns:a16="http://schemas.microsoft.com/office/drawing/2014/main" id="{4BD32689-002B-CC8B-5F0A-75B863DB4610}"/>
              </a:ext>
            </a:extLst>
          </p:cNvPr>
          <p:cNvSpPr/>
          <p:nvPr/>
        </p:nvSpPr>
        <p:spPr>
          <a:xfrm>
            <a:off x="0" y="-63047"/>
            <a:ext cx="4593020" cy="6976341"/>
          </a:xfrm>
          <a:prstGeom prst="flowChartDelay">
            <a:avLst/>
          </a:prstGeom>
          <a:solidFill>
            <a:srgbClr val="FDBA4A"/>
          </a:solidFill>
          <a:ln>
            <a:solidFill>
              <a:srgbClr val="FDBA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DBA4A"/>
              </a:solidFill>
            </a:endParaRPr>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405299" y="2971362"/>
            <a:ext cx="3699410" cy="907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Sabon" panose="02020602060506020403" pitchFamily="18" charset="77"/>
              </a:rPr>
              <a:t>Objectives</a:t>
            </a:r>
            <a:endParaRPr lang="en-US" sz="3600" dirty="0">
              <a:solidFill>
                <a:schemeClr val="bg1"/>
              </a:solidFill>
              <a:latin typeface="Sabon" panose="02020602060506020403" pitchFamily="18" charset="77"/>
            </a:endParaRPr>
          </a:p>
        </p:txBody>
      </p:sp>
      <p:pic>
        <p:nvPicPr>
          <p:cNvPr id="2" name="Picture 1" descr="Logo&#10;&#10;Description automatically generated">
            <a:extLst>
              <a:ext uri="{FF2B5EF4-FFF2-40B4-BE49-F238E27FC236}">
                <a16:creationId xmlns:a16="http://schemas.microsoft.com/office/drawing/2014/main" id="{5C1EA1DE-A474-46A0-2E4D-FA5702A21580}"/>
              </a:ext>
            </a:extLst>
          </p:cNvPr>
          <p:cNvPicPr>
            <a:picLocks noChangeAspect="1"/>
          </p:cNvPicPr>
          <p:nvPr/>
        </p:nvPicPr>
        <p:blipFill>
          <a:blip r:embed="rId4"/>
          <a:stretch>
            <a:fillRect/>
          </a:stretch>
        </p:blipFill>
        <p:spPr>
          <a:xfrm>
            <a:off x="9934413" y="5481911"/>
            <a:ext cx="1788629" cy="1010964"/>
          </a:xfrm>
          <a:prstGeom prst="rect">
            <a:avLst/>
          </a:prstGeom>
        </p:spPr>
      </p:pic>
    </p:spTree>
    <p:extLst>
      <p:ext uri="{BB962C8B-B14F-4D97-AF65-F5344CB8AC3E}">
        <p14:creationId xmlns:p14="http://schemas.microsoft.com/office/powerpoint/2010/main" val="2493343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6FE58E1-C4EB-3F7C-6DE4-D2CD3FF1CBC6}"/>
              </a:ext>
            </a:extLst>
          </p:cNvPr>
          <p:cNvSpPr txBox="1"/>
          <p:nvPr/>
        </p:nvSpPr>
        <p:spPr>
          <a:xfrm>
            <a:off x="588936" y="2459504"/>
            <a:ext cx="2251128" cy="1938992"/>
          </a:xfrm>
          <a:prstGeom prst="rect">
            <a:avLst/>
          </a:prstGeom>
          <a:noFill/>
          <a:effectLst>
            <a:outerShdw blurRad="50800" dist="38100" algn="l" rotWithShape="0">
              <a:prstClr val="black">
                <a:alpha val="40000"/>
              </a:prstClr>
            </a:outerShdw>
          </a:effectLst>
        </p:spPr>
        <p:txBody>
          <a:bodyPr wrap="square">
            <a:spAutoFit/>
          </a:bodyPr>
          <a:lstStyle/>
          <a:p>
            <a:r>
              <a:rPr lang="en-US" sz="6000" b="1" i="1" dirty="0">
                <a:solidFill>
                  <a:srgbClr val="FDBC46"/>
                </a:solidFill>
                <a:effectLst/>
                <a:latin typeface="Sabon" panose="02020602060506020403" pitchFamily="18" charset="77"/>
              </a:rPr>
              <a:t>Title</a:t>
            </a:r>
          </a:p>
          <a:p>
            <a:r>
              <a:rPr lang="en-US" sz="6000" b="1" i="1" dirty="0">
                <a:solidFill>
                  <a:srgbClr val="FDBC46"/>
                </a:solidFill>
                <a:latin typeface="Sabon" panose="02020602060506020403" pitchFamily="18" charset="77"/>
              </a:rPr>
              <a:t>Here</a:t>
            </a:r>
            <a:endParaRPr lang="en-US" sz="6000" dirty="0"/>
          </a:p>
        </p:txBody>
      </p:sp>
      <p:sp>
        <p:nvSpPr>
          <p:cNvPr id="35" name="Content Placeholder 34">
            <a:extLst>
              <a:ext uri="{FF2B5EF4-FFF2-40B4-BE49-F238E27FC236}">
                <a16:creationId xmlns:a16="http://schemas.microsoft.com/office/drawing/2014/main" id="{4D337078-D49B-BB8E-3DC8-FC559703003E}"/>
              </a:ext>
            </a:extLst>
          </p:cNvPr>
          <p:cNvSpPr>
            <a:spLocks noGrp="1"/>
          </p:cNvSpPr>
          <p:nvPr>
            <p:ph idx="1"/>
          </p:nvPr>
        </p:nvSpPr>
        <p:spPr>
          <a:xfrm>
            <a:off x="4288346" y="588127"/>
            <a:ext cx="6730679" cy="5673991"/>
          </a:xfrm>
        </p:spPr>
        <p:txBody>
          <a:bodyPr>
            <a:noAutofit/>
          </a:bodyPr>
          <a:lstStyle/>
          <a:p>
            <a:pPr marL="0" indent="0">
              <a:lnSpc>
                <a:spcPct val="100000"/>
              </a:lnSpc>
              <a:buNone/>
            </a:pPr>
            <a:r>
              <a:rPr lang="en-US" b="1" i="0" dirty="0">
                <a:effectLst/>
                <a:latin typeface="Trade Gothic"/>
              </a:rPr>
              <a:t>You change where you live</a:t>
            </a:r>
          </a:p>
          <a:p>
            <a:pPr lvl="1">
              <a:lnSpc>
                <a:spcPct val="100000"/>
              </a:lnSpc>
            </a:pPr>
            <a:r>
              <a:rPr lang="en-US" sz="2800" dirty="0">
                <a:latin typeface="Trade Gothic"/>
              </a:rPr>
              <a:t>Moved to a new address that is not in plans service area</a:t>
            </a:r>
          </a:p>
          <a:p>
            <a:pPr lvl="1">
              <a:lnSpc>
                <a:spcPct val="100000"/>
              </a:lnSpc>
            </a:pPr>
            <a:r>
              <a:rPr lang="en-US" sz="2800" dirty="0">
                <a:latin typeface="Trade Gothic"/>
              </a:rPr>
              <a:t>Moved to a new address that is still in plans service area but there are more plan choices</a:t>
            </a:r>
          </a:p>
          <a:p>
            <a:pPr lvl="1">
              <a:lnSpc>
                <a:spcPct val="100000"/>
              </a:lnSpc>
            </a:pPr>
            <a:r>
              <a:rPr lang="en-US" sz="2800" dirty="0">
                <a:latin typeface="Trade Gothic"/>
              </a:rPr>
              <a:t>Moved back to the US after living outside of the country</a:t>
            </a:r>
          </a:p>
          <a:p>
            <a:pPr lvl="1">
              <a:lnSpc>
                <a:spcPct val="100000"/>
              </a:lnSpc>
            </a:pPr>
            <a:r>
              <a:rPr lang="en-US" sz="2800" dirty="0">
                <a:latin typeface="Trade Gothic"/>
              </a:rPr>
              <a:t>Live in or recently moved out of a facility (like a nursing home or rehabilitation hospital- not an Assisted Living Facility)</a:t>
            </a:r>
          </a:p>
          <a:p>
            <a:pPr lvl="1">
              <a:lnSpc>
                <a:spcPct val="100000"/>
              </a:lnSpc>
            </a:pPr>
            <a:r>
              <a:rPr lang="en-US" sz="2800" dirty="0">
                <a:latin typeface="Trade Gothic"/>
              </a:rPr>
              <a:t>Released from jail or incarceration</a:t>
            </a:r>
          </a:p>
        </p:txBody>
      </p:sp>
      <p:sp>
        <p:nvSpPr>
          <p:cNvPr id="36" name="Delay 35">
            <a:extLst>
              <a:ext uri="{FF2B5EF4-FFF2-40B4-BE49-F238E27FC236}">
                <a16:creationId xmlns:a16="http://schemas.microsoft.com/office/drawing/2014/main" id="{4BD32689-002B-CC8B-5F0A-75B863DB4610}"/>
              </a:ext>
            </a:extLst>
          </p:cNvPr>
          <p:cNvSpPr/>
          <p:nvPr/>
        </p:nvSpPr>
        <p:spPr>
          <a:xfrm>
            <a:off x="0" y="-63047"/>
            <a:ext cx="4593020" cy="6976341"/>
          </a:xfrm>
          <a:prstGeom prst="flowChartDelay">
            <a:avLst/>
          </a:prstGeom>
          <a:solidFill>
            <a:srgbClr val="FDBA4A"/>
          </a:solidFill>
          <a:ln>
            <a:solidFill>
              <a:srgbClr val="FDBA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DBA4A"/>
              </a:solidFill>
            </a:endParaRPr>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365543" y="1649896"/>
            <a:ext cx="3699410" cy="36675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Sabon" panose="02020602060506020403" pitchFamily="18" charset="77"/>
              </a:rPr>
              <a:t>Basic SEPs</a:t>
            </a:r>
          </a:p>
          <a:p>
            <a:endParaRPr lang="en-US" sz="5400" b="1" i="1" dirty="0">
              <a:solidFill>
                <a:schemeClr val="bg1"/>
              </a:solidFill>
              <a:latin typeface="Sabon" panose="02020602060506020403" pitchFamily="18" charset="77"/>
            </a:endParaRPr>
          </a:p>
          <a:p>
            <a:r>
              <a:rPr lang="en-US" sz="2400" b="1" i="0" dirty="0">
                <a:solidFill>
                  <a:srgbClr val="404040"/>
                </a:solidFill>
                <a:effectLst/>
                <a:latin typeface="Rubik"/>
              </a:rPr>
              <a:t>You can make changes to your Medicare Advantage and Medicare drug coverage when certain events happen in your life</a:t>
            </a:r>
            <a:endParaRPr lang="en-US" sz="5400" b="1" i="1" dirty="0">
              <a:solidFill>
                <a:schemeClr val="bg1"/>
              </a:solidFill>
              <a:latin typeface="Sabon" panose="02020602060506020403" pitchFamily="18" charset="77"/>
            </a:endParaRPr>
          </a:p>
          <a:p>
            <a:endParaRPr lang="en-US" sz="3600" dirty="0">
              <a:solidFill>
                <a:schemeClr val="bg1"/>
              </a:solidFill>
              <a:latin typeface="Sabon" panose="02020602060506020403" pitchFamily="18" charset="77"/>
            </a:endParaRPr>
          </a:p>
        </p:txBody>
      </p:sp>
      <p:pic>
        <p:nvPicPr>
          <p:cNvPr id="2" name="Picture 1" descr="Logo&#10;&#10;Description automatically generated">
            <a:extLst>
              <a:ext uri="{FF2B5EF4-FFF2-40B4-BE49-F238E27FC236}">
                <a16:creationId xmlns:a16="http://schemas.microsoft.com/office/drawing/2014/main" id="{5C1EA1DE-A474-46A0-2E4D-FA5702A21580}"/>
              </a:ext>
            </a:extLst>
          </p:cNvPr>
          <p:cNvPicPr>
            <a:picLocks noChangeAspect="1"/>
          </p:cNvPicPr>
          <p:nvPr/>
        </p:nvPicPr>
        <p:blipFill>
          <a:blip r:embed="rId3"/>
          <a:stretch>
            <a:fillRect/>
          </a:stretch>
        </p:blipFill>
        <p:spPr>
          <a:xfrm>
            <a:off x="10252465" y="5576742"/>
            <a:ext cx="1788629" cy="1010964"/>
          </a:xfrm>
          <a:prstGeom prst="rect">
            <a:avLst/>
          </a:prstGeom>
        </p:spPr>
      </p:pic>
    </p:spTree>
    <p:extLst>
      <p:ext uri="{BB962C8B-B14F-4D97-AF65-F5344CB8AC3E}">
        <p14:creationId xmlns:p14="http://schemas.microsoft.com/office/powerpoint/2010/main" val="3179065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Two people looking at a computer&#10;&#10;Description automatically generated with medium confidence">
            <a:extLst>
              <a:ext uri="{FF2B5EF4-FFF2-40B4-BE49-F238E27FC236}">
                <a16:creationId xmlns:a16="http://schemas.microsoft.com/office/drawing/2014/main" id="{D1D4A304-BFF0-B17D-9A4B-A42C59E22C60}"/>
              </a:ext>
            </a:extLst>
          </p:cNvPr>
          <p:cNvPicPr>
            <a:picLocks noChangeAspect="1"/>
          </p:cNvPicPr>
          <p:nvPr/>
        </p:nvPicPr>
        <p:blipFill>
          <a:blip r:embed="rId3"/>
          <a:stretch>
            <a:fillRect/>
          </a:stretch>
        </p:blipFill>
        <p:spPr>
          <a:xfrm>
            <a:off x="0" y="-126569"/>
            <a:ext cx="10476854" cy="6984569"/>
          </a:xfrm>
          <a:prstGeom prst="rect">
            <a:avLst/>
          </a:prstGeom>
        </p:spPr>
      </p:pic>
      <p:sp>
        <p:nvSpPr>
          <p:cNvPr id="36" name="Delay 35">
            <a:extLst>
              <a:ext uri="{FF2B5EF4-FFF2-40B4-BE49-F238E27FC236}">
                <a16:creationId xmlns:a16="http://schemas.microsoft.com/office/drawing/2014/main" id="{4BD32689-002B-CC8B-5F0A-75B863DB4610}"/>
              </a:ext>
            </a:extLst>
          </p:cNvPr>
          <p:cNvSpPr/>
          <p:nvPr/>
        </p:nvSpPr>
        <p:spPr>
          <a:xfrm flipH="1">
            <a:off x="7129217" y="-37885"/>
            <a:ext cx="5074403" cy="6895885"/>
          </a:xfrm>
          <a:prstGeom prst="flowChartDelay">
            <a:avLst/>
          </a:prstGeom>
          <a:solidFill>
            <a:srgbClr val="0C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7785463" y="2413969"/>
            <a:ext cx="4010376" cy="19034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i="1" dirty="0">
                <a:solidFill>
                  <a:schemeClr val="bg1"/>
                </a:solidFill>
                <a:latin typeface="Sabon" panose="02020602060506020403" pitchFamily="18" charset="77"/>
              </a:rPr>
              <a:t>Case Study</a:t>
            </a:r>
            <a:endParaRPr lang="en-US" sz="4000" dirty="0">
              <a:solidFill>
                <a:schemeClr val="bg1"/>
              </a:solidFill>
              <a:latin typeface="Sabon" panose="02020602060506020403" pitchFamily="18" charset="77"/>
            </a:endParaRPr>
          </a:p>
        </p:txBody>
      </p:sp>
      <p:pic>
        <p:nvPicPr>
          <p:cNvPr id="4" name="Picture 3" descr="Logo&#10;&#10;Description automatically generated">
            <a:extLst>
              <a:ext uri="{FF2B5EF4-FFF2-40B4-BE49-F238E27FC236}">
                <a16:creationId xmlns:a16="http://schemas.microsoft.com/office/drawing/2014/main" id="{09D2F357-617F-55AB-A2B6-9F9AC43051E5}"/>
              </a:ext>
            </a:extLst>
          </p:cNvPr>
          <p:cNvPicPr>
            <a:picLocks noChangeAspect="1"/>
          </p:cNvPicPr>
          <p:nvPr/>
        </p:nvPicPr>
        <p:blipFill>
          <a:blip r:embed="rId4"/>
          <a:stretch>
            <a:fillRect/>
          </a:stretch>
        </p:blipFill>
        <p:spPr>
          <a:xfrm>
            <a:off x="465269" y="285572"/>
            <a:ext cx="1788629" cy="1010964"/>
          </a:xfrm>
          <a:prstGeom prst="rect">
            <a:avLst/>
          </a:prstGeom>
        </p:spPr>
      </p:pic>
    </p:spTree>
    <p:extLst>
      <p:ext uri="{BB962C8B-B14F-4D97-AF65-F5344CB8AC3E}">
        <p14:creationId xmlns:p14="http://schemas.microsoft.com/office/powerpoint/2010/main" val="1462370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D873B5-0DE7-633F-76F2-F0E443EEF5CB}"/>
              </a:ext>
            </a:extLst>
          </p:cNvPr>
          <p:cNvSpPr>
            <a:spLocks noGrp="1"/>
          </p:cNvSpPr>
          <p:nvPr>
            <p:ph idx="1"/>
          </p:nvPr>
        </p:nvSpPr>
        <p:spPr>
          <a:xfrm>
            <a:off x="1003852" y="1959979"/>
            <a:ext cx="10919561" cy="4151393"/>
          </a:xfrm>
        </p:spPr>
        <p:txBody>
          <a:bodyPr>
            <a:normAutofit/>
          </a:bodyPr>
          <a:lstStyle/>
          <a:p>
            <a:pPr marL="0" indent="0">
              <a:lnSpc>
                <a:spcPct val="100000"/>
              </a:lnSpc>
              <a:buNone/>
            </a:pPr>
            <a:r>
              <a:rPr lang="en-US" sz="2400" dirty="0">
                <a:latin typeface="TradeGothic"/>
                <a:cs typeface="TradeGothic"/>
              </a:rPr>
              <a:t>Mr. Duke lived in Italy at the time of his 65th birthday, which occurred on August 3, 2019. His Part B IEP began on May 1, 2019, and ended November 30, 2019. </a:t>
            </a:r>
          </a:p>
          <a:p>
            <a:pPr marL="0" indent="0">
              <a:lnSpc>
                <a:spcPct val="100000"/>
              </a:lnSpc>
              <a:buNone/>
            </a:pPr>
            <a:r>
              <a:rPr lang="en-US" sz="2400" dirty="0">
                <a:latin typeface="TradeGothic"/>
                <a:cs typeface="TradeGothic"/>
              </a:rPr>
              <a:t>He plans to return to the U.S. to reside permanently in June 2021. Since he lived outside of the U.S. and, therefore, was not eligible to enroll in a Part D plan during his IEP for Part B, his IEP for Part D will occur when he meets all the eligibility requirements for Part D.</a:t>
            </a:r>
          </a:p>
          <a:p>
            <a:pPr>
              <a:lnSpc>
                <a:spcPct val="100000"/>
              </a:lnSpc>
            </a:pPr>
            <a:r>
              <a:rPr lang="en-US" sz="2400" dirty="0">
                <a:latin typeface="TradeGothic"/>
                <a:cs typeface="TradeGothic"/>
              </a:rPr>
              <a:t>When he has Part A and/or B </a:t>
            </a:r>
          </a:p>
          <a:p>
            <a:pPr>
              <a:lnSpc>
                <a:spcPct val="100000"/>
              </a:lnSpc>
            </a:pPr>
            <a:r>
              <a:rPr lang="en-US" sz="2400" dirty="0">
                <a:latin typeface="TradeGothic"/>
                <a:cs typeface="TradeGothic"/>
              </a:rPr>
              <a:t>Lives in a Part D plan service area </a:t>
            </a:r>
          </a:p>
          <a:p>
            <a:pPr>
              <a:lnSpc>
                <a:spcPct val="100000"/>
              </a:lnSpc>
            </a:pPr>
            <a:r>
              <a:rPr lang="en-US" sz="2400" dirty="0">
                <a:latin typeface="TradeGothic"/>
                <a:cs typeface="TradeGothic"/>
              </a:rPr>
              <a:t>His IEP for Part D is March 1, 2021, to September 30, 2021.</a:t>
            </a:r>
            <a:endParaRPr lang="en-US" dirty="0">
              <a:latin typeface="Trade Gothic" pitchFamily="2" charset="0"/>
            </a:endParaRPr>
          </a:p>
        </p:txBody>
      </p:sp>
      <p:sp>
        <p:nvSpPr>
          <p:cNvPr id="5" name="Rectangle 4">
            <a:extLst>
              <a:ext uri="{FF2B5EF4-FFF2-40B4-BE49-F238E27FC236}">
                <a16:creationId xmlns:a16="http://schemas.microsoft.com/office/drawing/2014/main" id="{0C4EBF3E-A9DC-EC42-E91D-3AB036A808E2}"/>
              </a:ext>
            </a:extLst>
          </p:cNvPr>
          <p:cNvSpPr/>
          <p:nvPr/>
        </p:nvSpPr>
        <p:spPr>
          <a:xfrm>
            <a:off x="0" y="0"/>
            <a:ext cx="12192000" cy="1690688"/>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latin typeface="Sabon" panose="02020602060506020403" pitchFamily="18" charset="77"/>
              </a:rPr>
              <a:t>Part D IEP for Medicare beneficiary living abroad</a:t>
            </a:r>
            <a:endParaRPr lang="en-US" sz="36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3"/>
          <a:stretch>
            <a:fillRect/>
          </a:stretch>
        </p:blipFill>
        <p:spPr>
          <a:xfrm>
            <a:off x="9934413" y="5481911"/>
            <a:ext cx="1788629" cy="1010964"/>
          </a:xfrm>
          <a:prstGeom prst="rect">
            <a:avLst/>
          </a:prstGeom>
        </p:spPr>
      </p:pic>
    </p:spTree>
    <p:extLst>
      <p:ext uri="{BB962C8B-B14F-4D97-AF65-F5344CB8AC3E}">
        <p14:creationId xmlns:p14="http://schemas.microsoft.com/office/powerpoint/2010/main" val="3366371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6FE58E1-C4EB-3F7C-6DE4-D2CD3FF1CBC6}"/>
              </a:ext>
            </a:extLst>
          </p:cNvPr>
          <p:cNvSpPr txBox="1"/>
          <p:nvPr/>
        </p:nvSpPr>
        <p:spPr>
          <a:xfrm>
            <a:off x="588936" y="2459504"/>
            <a:ext cx="2251128" cy="1938992"/>
          </a:xfrm>
          <a:prstGeom prst="rect">
            <a:avLst/>
          </a:prstGeom>
          <a:noFill/>
          <a:effectLst>
            <a:outerShdw blurRad="50800" dist="38100" algn="l" rotWithShape="0">
              <a:prstClr val="black">
                <a:alpha val="40000"/>
              </a:prstClr>
            </a:outerShdw>
          </a:effectLst>
        </p:spPr>
        <p:txBody>
          <a:bodyPr wrap="square">
            <a:spAutoFit/>
          </a:bodyPr>
          <a:lstStyle/>
          <a:p>
            <a:r>
              <a:rPr lang="en-US" sz="6000" b="1" i="1" dirty="0">
                <a:solidFill>
                  <a:srgbClr val="FDBC46"/>
                </a:solidFill>
                <a:effectLst/>
                <a:latin typeface="Sabon" panose="02020602060506020403" pitchFamily="18" charset="77"/>
              </a:rPr>
              <a:t>Title</a:t>
            </a:r>
          </a:p>
          <a:p>
            <a:r>
              <a:rPr lang="en-US" sz="6000" b="1" i="1" dirty="0">
                <a:solidFill>
                  <a:srgbClr val="FDBC46"/>
                </a:solidFill>
                <a:latin typeface="Sabon" panose="02020602060506020403" pitchFamily="18" charset="77"/>
              </a:rPr>
              <a:t>Here</a:t>
            </a:r>
            <a:endParaRPr lang="en-US" sz="6000" dirty="0"/>
          </a:p>
        </p:txBody>
      </p:sp>
      <p:sp>
        <p:nvSpPr>
          <p:cNvPr id="35" name="Content Placeholder 34">
            <a:extLst>
              <a:ext uri="{FF2B5EF4-FFF2-40B4-BE49-F238E27FC236}">
                <a16:creationId xmlns:a16="http://schemas.microsoft.com/office/drawing/2014/main" id="{4D337078-D49B-BB8E-3DC8-FC559703003E}"/>
              </a:ext>
            </a:extLst>
          </p:cNvPr>
          <p:cNvSpPr>
            <a:spLocks noGrp="1"/>
          </p:cNvSpPr>
          <p:nvPr>
            <p:ph idx="1"/>
          </p:nvPr>
        </p:nvSpPr>
        <p:spPr>
          <a:xfrm>
            <a:off x="4816413" y="588128"/>
            <a:ext cx="6202612" cy="4242290"/>
          </a:xfrm>
        </p:spPr>
        <p:txBody>
          <a:bodyPr>
            <a:noAutofit/>
          </a:bodyPr>
          <a:lstStyle/>
          <a:p>
            <a:pPr marL="0" indent="0" algn="l">
              <a:buNone/>
            </a:pPr>
            <a:r>
              <a:rPr lang="en-US" b="1" i="0" dirty="0">
                <a:solidFill>
                  <a:srgbClr val="404040"/>
                </a:solidFill>
                <a:effectLst/>
                <a:latin typeface="Trade Gothic"/>
              </a:rPr>
              <a:t>You lose your current coverage</a:t>
            </a:r>
          </a:p>
          <a:p>
            <a:pPr marL="0" indent="0" algn="l">
              <a:buNone/>
            </a:pPr>
            <a:endParaRPr lang="en-US" b="1" i="0" dirty="0">
              <a:solidFill>
                <a:srgbClr val="404040"/>
              </a:solidFill>
              <a:effectLst/>
              <a:latin typeface="Trade Gothic"/>
            </a:endParaRPr>
          </a:p>
          <a:p>
            <a:r>
              <a:rPr lang="en-US" dirty="0">
                <a:solidFill>
                  <a:srgbClr val="404040"/>
                </a:solidFill>
                <a:latin typeface="Trade Gothic"/>
              </a:rPr>
              <a:t>No longer eligible for Medicaid (6mos)</a:t>
            </a:r>
          </a:p>
          <a:p>
            <a:r>
              <a:rPr lang="en-US" dirty="0">
                <a:solidFill>
                  <a:srgbClr val="404040"/>
                </a:solidFill>
                <a:latin typeface="Trade Gothic"/>
              </a:rPr>
              <a:t>Left employer, union, or COBRA coverage ( COBRA is not active work for health but is for drugs)</a:t>
            </a:r>
          </a:p>
          <a:p>
            <a:r>
              <a:rPr lang="en-US" dirty="0">
                <a:solidFill>
                  <a:srgbClr val="404040"/>
                </a:solidFill>
                <a:latin typeface="Trade Gothic"/>
              </a:rPr>
              <a:t>Involuntarily loss creditable coverage or coverage changes ( 2025 creditable $2000 MOOP could be an issue)</a:t>
            </a:r>
          </a:p>
          <a:p>
            <a:endParaRPr lang="en-US" dirty="0">
              <a:solidFill>
                <a:srgbClr val="404040"/>
              </a:solidFill>
              <a:latin typeface="Trade Gothic"/>
            </a:endParaRPr>
          </a:p>
          <a:p>
            <a:endParaRPr lang="en-US" b="1" dirty="0">
              <a:solidFill>
                <a:srgbClr val="404040"/>
              </a:solidFill>
              <a:latin typeface="var(--typography-heading__font-family)"/>
            </a:endParaRPr>
          </a:p>
          <a:p>
            <a:endParaRPr lang="en-US" b="1" dirty="0">
              <a:solidFill>
                <a:srgbClr val="404040"/>
              </a:solidFill>
              <a:latin typeface="var(--typography-heading__font-family)"/>
            </a:endParaRPr>
          </a:p>
          <a:p>
            <a:endParaRPr lang="en-US" b="1" i="0" dirty="0">
              <a:solidFill>
                <a:srgbClr val="404040"/>
              </a:solidFill>
              <a:effectLst/>
              <a:latin typeface="var(--typography-heading__font-family)"/>
            </a:endParaRPr>
          </a:p>
        </p:txBody>
      </p:sp>
      <p:sp>
        <p:nvSpPr>
          <p:cNvPr id="36" name="Delay 35">
            <a:extLst>
              <a:ext uri="{FF2B5EF4-FFF2-40B4-BE49-F238E27FC236}">
                <a16:creationId xmlns:a16="http://schemas.microsoft.com/office/drawing/2014/main" id="{4BD32689-002B-CC8B-5F0A-75B863DB4610}"/>
              </a:ext>
            </a:extLst>
          </p:cNvPr>
          <p:cNvSpPr/>
          <p:nvPr/>
        </p:nvSpPr>
        <p:spPr>
          <a:xfrm>
            <a:off x="0" y="-63047"/>
            <a:ext cx="4593020" cy="6976341"/>
          </a:xfrm>
          <a:prstGeom prst="flowChartDelay">
            <a:avLst/>
          </a:prstGeom>
          <a:solidFill>
            <a:srgbClr val="FDBA4A"/>
          </a:solidFill>
          <a:ln>
            <a:solidFill>
              <a:srgbClr val="FDBA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DBA4A"/>
              </a:solidFill>
            </a:endParaRPr>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365543" y="1610140"/>
            <a:ext cx="3699410" cy="37072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Sabon" panose="02020602060506020403" pitchFamily="18" charset="77"/>
              </a:rPr>
              <a:t>Basic SEPs</a:t>
            </a:r>
          </a:p>
          <a:p>
            <a:endParaRPr lang="en-US" sz="5400" b="1" i="1" dirty="0">
              <a:solidFill>
                <a:schemeClr val="bg1"/>
              </a:solidFill>
              <a:latin typeface="Sabon" panose="02020602060506020403" pitchFamily="18" charset="77"/>
            </a:endParaRPr>
          </a:p>
          <a:p>
            <a:r>
              <a:rPr lang="en-US" sz="2400" b="1" i="0" dirty="0">
                <a:solidFill>
                  <a:srgbClr val="404040"/>
                </a:solidFill>
                <a:effectLst/>
                <a:latin typeface="Rubik"/>
              </a:rPr>
              <a:t>You can make changes to your Medicare Advantage and Medicare drug coverage when certain events happen in your life</a:t>
            </a:r>
            <a:endParaRPr lang="en-US" sz="5400" b="1" i="1" dirty="0">
              <a:solidFill>
                <a:schemeClr val="bg1"/>
              </a:solidFill>
              <a:latin typeface="Sabon" panose="02020602060506020403" pitchFamily="18" charset="77"/>
            </a:endParaRPr>
          </a:p>
          <a:p>
            <a:endParaRPr lang="en-US" sz="3600" dirty="0">
              <a:solidFill>
                <a:schemeClr val="bg1"/>
              </a:solidFill>
              <a:latin typeface="Sabon" panose="02020602060506020403" pitchFamily="18" charset="77"/>
            </a:endParaRPr>
          </a:p>
        </p:txBody>
      </p:sp>
      <p:pic>
        <p:nvPicPr>
          <p:cNvPr id="2" name="Picture 1" descr="Logo&#10;&#10;Description automatically generated">
            <a:extLst>
              <a:ext uri="{FF2B5EF4-FFF2-40B4-BE49-F238E27FC236}">
                <a16:creationId xmlns:a16="http://schemas.microsoft.com/office/drawing/2014/main" id="{5C1EA1DE-A474-46A0-2E4D-FA5702A21580}"/>
              </a:ext>
            </a:extLst>
          </p:cNvPr>
          <p:cNvPicPr>
            <a:picLocks noChangeAspect="1"/>
          </p:cNvPicPr>
          <p:nvPr/>
        </p:nvPicPr>
        <p:blipFill>
          <a:blip r:embed="rId3"/>
          <a:stretch>
            <a:fillRect/>
          </a:stretch>
        </p:blipFill>
        <p:spPr>
          <a:xfrm>
            <a:off x="10252465" y="5576742"/>
            <a:ext cx="1788629" cy="1010964"/>
          </a:xfrm>
          <a:prstGeom prst="rect">
            <a:avLst/>
          </a:prstGeom>
        </p:spPr>
      </p:pic>
    </p:spTree>
    <p:extLst>
      <p:ext uri="{BB962C8B-B14F-4D97-AF65-F5344CB8AC3E}">
        <p14:creationId xmlns:p14="http://schemas.microsoft.com/office/powerpoint/2010/main" val="3307681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Two people looking at a computer&#10;&#10;Description automatically generated with medium confidence">
            <a:extLst>
              <a:ext uri="{FF2B5EF4-FFF2-40B4-BE49-F238E27FC236}">
                <a16:creationId xmlns:a16="http://schemas.microsoft.com/office/drawing/2014/main" id="{D1D4A304-BFF0-B17D-9A4B-A42C59E22C60}"/>
              </a:ext>
            </a:extLst>
          </p:cNvPr>
          <p:cNvPicPr>
            <a:picLocks noChangeAspect="1"/>
          </p:cNvPicPr>
          <p:nvPr/>
        </p:nvPicPr>
        <p:blipFill>
          <a:blip r:embed="rId3"/>
          <a:stretch>
            <a:fillRect/>
          </a:stretch>
        </p:blipFill>
        <p:spPr>
          <a:xfrm>
            <a:off x="0" y="-126569"/>
            <a:ext cx="10476854" cy="6984569"/>
          </a:xfrm>
          <a:prstGeom prst="rect">
            <a:avLst/>
          </a:prstGeom>
        </p:spPr>
      </p:pic>
      <p:sp>
        <p:nvSpPr>
          <p:cNvPr id="36" name="Delay 35">
            <a:extLst>
              <a:ext uri="{FF2B5EF4-FFF2-40B4-BE49-F238E27FC236}">
                <a16:creationId xmlns:a16="http://schemas.microsoft.com/office/drawing/2014/main" id="{4BD32689-002B-CC8B-5F0A-75B863DB4610}"/>
              </a:ext>
            </a:extLst>
          </p:cNvPr>
          <p:cNvSpPr/>
          <p:nvPr/>
        </p:nvSpPr>
        <p:spPr>
          <a:xfrm flipH="1">
            <a:off x="7129217" y="-37885"/>
            <a:ext cx="5074403" cy="6895885"/>
          </a:xfrm>
          <a:prstGeom prst="flowChartDelay">
            <a:avLst/>
          </a:prstGeom>
          <a:solidFill>
            <a:srgbClr val="0C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7785463" y="2413969"/>
            <a:ext cx="4010376" cy="19034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i="1" dirty="0">
                <a:solidFill>
                  <a:schemeClr val="bg1"/>
                </a:solidFill>
                <a:latin typeface="Sabon" panose="02020602060506020403" pitchFamily="18" charset="77"/>
              </a:rPr>
              <a:t>Case Study</a:t>
            </a:r>
            <a:endParaRPr lang="en-US" sz="4000" dirty="0">
              <a:solidFill>
                <a:schemeClr val="bg1"/>
              </a:solidFill>
              <a:latin typeface="Sabon" panose="02020602060506020403" pitchFamily="18" charset="77"/>
            </a:endParaRPr>
          </a:p>
        </p:txBody>
      </p:sp>
      <p:pic>
        <p:nvPicPr>
          <p:cNvPr id="4" name="Picture 3" descr="Logo&#10;&#10;Description automatically generated">
            <a:extLst>
              <a:ext uri="{FF2B5EF4-FFF2-40B4-BE49-F238E27FC236}">
                <a16:creationId xmlns:a16="http://schemas.microsoft.com/office/drawing/2014/main" id="{09D2F357-617F-55AB-A2B6-9F9AC43051E5}"/>
              </a:ext>
            </a:extLst>
          </p:cNvPr>
          <p:cNvPicPr>
            <a:picLocks noChangeAspect="1"/>
          </p:cNvPicPr>
          <p:nvPr/>
        </p:nvPicPr>
        <p:blipFill>
          <a:blip r:embed="rId4"/>
          <a:stretch>
            <a:fillRect/>
          </a:stretch>
        </p:blipFill>
        <p:spPr>
          <a:xfrm>
            <a:off x="465269" y="285572"/>
            <a:ext cx="1788629" cy="1010964"/>
          </a:xfrm>
          <a:prstGeom prst="rect">
            <a:avLst/>
          </a:prstGeom>
        </p:spPr>
      </p:pic>
    </p:spTree>
    <p:extLst>
      <p:ext uri="{BB962C8B-B14F-4D97-AF65-F5344CB8AC3E}">
        <p14:creationId xmlns:p14="http://schemas.microsoft.com/office/powerpoint/2010/main" val="2469529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D873B5-0DE7-633F-76F2-F0E443EEF5CB}"/>
              </a:ext>
            </a:extLst>
          </p:cNvPr>
          <p:cNvSpPr>
            <a:spLocks noGrp="1"/>
          </p:cNvSpPr>
          <p:nvPr>
            <p:ph idx="1"/>
          </p:nvPr>
        </p:nvSpPr>
        <p:spPr>
          <a:xfrm>
            <a:off x="1003852" y="1959979"/>
            <a:ext cx="10919561" cy="4151393"/>
          </a:xfrm>
        </p:spPr>
        <p:txBody>
          <a:bodyPr>
            <a:normAutofit/>
          </a:bodyPr>
          <a:lstStyle/>
          <a:p>
            <a:pPr marL="0" indent="0">
              <a:lnSpc>
                <a:spcPct val="100000"/>
              </a:lnSpc>
              <a:buNone/>
            </a:pPr>
            <a:r>
              <a:rPr lang="en-US" sz="2400" dirty="0">
                <a:latin typeface="TradeGothic"/>
                <a:cs typeface="TradeGothic"/>
              </a:rPr>
              <a:t>Mrs. Smith’s 65th birthday was on April 20, 2020. She was eligible for Medicare Part A and Part B beginning April 1, 2020. Because she is still working and has health insurance provided by her employer, she decided not to enroll in Part B during her initial enrollment period for Part B. </a:t>
            </a:r>
          </a:p>
          <a:p>
            <a:pPr marL="0" indent="0">
              <a:lnSpc>
                <a:spcPct val="100000"/>
              </a:lnSpc>
              <a:buNone/>
            </a:pPr>
            <a:r>
              <a:rPr lang="en-US" sz="2400" dirty="0">
                <a:latin typeface="TradeGothic"/>
                <a:cs typeface="TradeGothic"/>
              </a:rPr>
              <a:t>Upon retiring in April 2025, she will have the opportunity to enroll in Part B (through a Part B SEP). </a:t>
            </a:r>
          </a:p>
          <a:p>
            <a:pPr marL="0" indent="0">
              <a:lnSpc>
                <a:spcPct val="100000"/>
              </a:lnSpc>
              <a:buNone/>
            </a:pPr>
            <a:r>
              <a:rPr lang="en-US" sz="2400" dirty="0">
                <a:latin typeface="TradeGothic"/>
                <a:cs typeface="TradeGothic"/>
              </a:rPr>
              <a:t>She enrolls in Part B effective May 1, 2025. </a:t>
            </a:r>
            <a:endParaRPr lang="en-US" dirty="0">
              <a:latin typeface="Trade Gothic" pitchFamily="2" charset="0"/>
            </a:endParaRPr>
          </a:p>
        </p:txBody>
      </p:sp>
      <p:sp>
        <p:nvSpPr>
          <p:cNvPr id="5" name="Rectangle 4">
            <a:extLst>
              <a:ext uri="{FF2B5EF4-FFF2-40B4-BE49-F238E27FC236}">
                <a16:creationId xmlns:a16="http://schemas.microsoft.com/office/drawing/2014/main" id="{0C4EBF3E-A9DC-EC42-E91D-3AB036A808E2}"/>
              </a:ext>
            </a:extLst>
          </p:cNvPr>
          <p:cNvSpPr/>
          <p:nvPr/>
        </p:nvSpPr>
        <p:spPr>
          <a:xfrm>
            <a:off x="0" y="0"/>
            <a:ext cx="12192000" cy="1690688"/>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latin typeface="Sabon" panose="02020602060506020403" pitchFamily="18" charset="77"/>
              </a:rPr>
              <a:t>SEP corresponding to a working individual who delays enrolling in Part B</a:t>
            </a:r>
            <a:endParaRPr lang="en-US" sz="36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3"/>
          <a:stretch>
            <a:fillRect/>
          </a:stretch>
        </p:blipFill>
        <p:spPr>
          <a:xfrm>
            <a:off x="9934413" y="5481911"/>
            <a:ext cx="1788629" cy="1010964"/>
          </a:xfrm>
          <a:prstGeom prst="rect">
            <a:avLst/>
          </a:prstGeom>
        </p:spPr>
      </p:pic>
    </p:spTree>
    <p:extLst>
      <p:ext uri="{BB962C8B-B14F-4D97-AF65-F5344CB8AC3E}">
        <p14:creationId xmlns:p14="http://schemas.microsoft.com/office/powerpoint/2010/main" val="2602543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6FE58E1-C4EB-3F7C-6DE4-D2CD3FF1CBC6}"/>
              </a:ext>
            </a:extLst>
          </p:cNvPr>
          <p:cNvSpPr txBox="1"/>
          <p:nvPr/>
        </p:nvSpPr>
        <p:spPr>
          <a:xfrm>
            <a:off x="588936" y="2459504"/>
            <a:ext cx="2251128" cy="1938992"/>
          </a:xfrm>
          <a:prstGeom prst="rect">
            <a:avLst/>
          </a:prstGeom>
          <a:noFill/>
          <a:effectLst>
            <a:outerShdw blurRad="50800" dist="38100" algn="l" rotWithShape="0">
              <a:prstClr val="black">
                <a:alpha val="40000"/>
              </a:prstClr>
            </a:outerShdw>
          </a:effectLst>
        </p:spPr>
        <p:txBody>
          <a:bodyPr wrap="square">
            <a:spAutoFit/>
          </a:bodyPr>
          <a:lstStyle/>
          <a:p>
            <a:r>
              <a:rPr lang="en-US" sz="6000" b="1" i="1" dirty="0">
                <a:solidFill>
                  <a:srgbClr val="FDBC46"/>
                </a:solidFill>
                <a:effectLst/>
                <a:latin typeface="Sabon" panose="02020602060506020403" pitchFamily="18" charset="77"/>
              </a:rPr>
              <a:t>Title</a:t>
            </a:r>
          </a:p>
          <a:p>
            <a:r>
              <a:rPr lang="en-US" sz="6000" b="1" i="1" dirty="0">
                <a:solidFill>
                  <a:srgbClr val="FDBC46"/>
                </a:solidFill>
                <a:latin typeface="Sabon" panose="02020602060506020403" pitchFamily="18" charset="77"/>
              </a:rPr>
              <a:t>Here</a:t>
            </a:r>
            <a:endParaRPr lang="en-US" sz="6000" dirty="0"/>
          </a:p>
        </p:txBody>
      </p:sp>
      <p:sp>
        <p:nvSpPr>
          <p:cNvPr id="35" name="Content Placeholder 34">
            <a:extLst>
              <a:ext uri="{FF2B5EF4-FFF2-40B4-BE49-F238E27FC236}">
                <a16:creationId xmlns:a16="http://schemas.microsoft.com/office/drawing/2014/main" id="{4D337078-D49B-BB8E-3DC8-FC559703003E}"/>
              </a:ext>
            </a:extLst>
          </p:cNvPr>
          <p:cNvSpPr>
            <a:spLocks noGrp="1"/>
          </p:cNvSpPr>
          <p:nvPr>
            <p:ph idx="1"/>
          </p:nvPr>
        </p:nvSpPr>
        <p:spPr>
          <a:xfrm>
            <a:off x="4816412" y="588127"/>
            <a:ext cx="6786652" cy="5434985"/>
          </a:xfrm>
        </p:spPr>
        <p:txBody>
          <a:bodyPr>
            <a:noAutofit/>
          </a:bodyPr>
          <a:lstStyle/>
          <a:p>
            <a:pPr marL="0" indent="0" algn="l">
              <a:buNone/>
            </a:pPr>
            <a:r>
              <a:rPr lang="en-US" b="1" i="0" dirty="0">
                <a:solidFill>
                  <a:srgbClr val="404040"/>
                </a:solidFill>
                <a:effectLst/>
                <a:latin typeface="Trade Gothic"/>
              </a:rPr>
              <a:t>You </a:t>
            </a:r>
            <a:r>
              <a:rPr lang="en-US" b="1" dirty="0">
                <a:solidFill>
                  <a:srgbClr val="404040"/>
                </a:solidFill>
                <a:latin typeface="Trade Gothic"/>
              </a:rPr>
              <a:t>have a chance to join other coverage</a:t>
            </a:r>
          </a:p>
          <a:p>
            <a:r>
              <a:rPr lang="en-US" dirty="0">
                <a:solidFill>
                  <a:srgbClr val="404040"/>
                </a:solidFill>
                <a:latin typeface="Trade Gothic"/>
              </a:rPr>
              <a:t>Medicare (MA) plan ends due to no fault</a:t>
            </a:r>
          </a:p>
          <a:p>
            <a:r>
              <a:rPr lang="en-US" dirty="0">
                <a:solidFill>
                  <a:srgbClr val="404040"/>
                </a:solidFill>
                <a:latin typeface="Trade Gothic"/>
              </a:rPr>
              <a:t>Drop a MAPD during trial right for a GI (first time only in MAPD)</a:t>
            </a:r>
          </a:p>
          <a:p>
            <a:r>
              <a:rPr lang="en-US" i="0" dirty="0">
                <a:solidFill>
                  <a:srgbClr val="404040"/>
                </a:solidFill>
                <a:effectLst/>
                <a:latin typeface="Trade Gothic"/>
              </a:rPr>
              <a:t>Drop Medicare plan to join employer or union plan (plan open enrollment)</a:t>
            </a:r>
          </a:p>
          <a:p>
            <a:r>
              <a:rPr lang="en-US" dirty="0">
                <a:solidFill>
                  <a:srgbClr val="404040"/>
                </a:solidFill>
                <a:latin typeface="Trade Gothic"/>
              </a:rPr>
              <a:t>Enrolling other creditable drug coverage (like VA or Tricare- anytime)</a:t>
            </a:r>
          </a:p>
          <a:p>
            <a:r>
              <a:rPr lang="en-US" dirty="0">
                <a:solidFill>
                  <a:srgbClr val="404040"/>
                </a:solidFill>
                <a:latin typeface="Trade Gothic"/>
              </a:rPr>
              <a:t>SEP for individuals who want to enroll in a 5-star plan</a:t>
            </a:r>
          </a:p>
          <a:p>
            <a:pPr marL="0" indent="0">
              <a:buNone/>
            </a:pPr>
            <a:r>
              <a:rPr lang="en-US" dirty="0">
                <a:solidFill>
                  <a:srgbClr val="404040"/>
                </a:solidFill>
                <a:latin typeface="Trade Gothic"/>
              </a:rPr>
              <a:t>** There are several other special situations</a:t>
            </a:r>
          </a:p>
          <a:p>
            <a:endParaRPr lang="en-US" b="1" i="0" dirty="0">
              <a:solidFill>
                <a:srgbClr val="404040"/>
              </a:solidFill>
              <a:effectLst/>
              <a:latin typeface="var(--typography-heading__font-family)"/>
            </a:endParaRPr>
          </a:p>
          <a:p>
            <a:pPr marL="0" indent="0" algn="l">
              <a:buNone/>
            </a:pPr>
            <a:endParaRPr lang="en-US" b="1" i="0" dirty="0">
              <a:solidFill>
                <a:srgbClr val="404040"/>
              </a:solidFill>
              <a:effectLst/>
              <a:latin typeface="var(--typography-heading__font-family)"/>
            </a:endParaRPr>
          </a:p>
          <a:p>
            <a:endParaRPr lang="en-US" b="1" dirty="0">
              <a:solidFill>
                <a:srgbClr val="404040"/>
              </a:solidFill>
              <a:latin typeface="var(--typography-heading__font-family)"/>
            </a:endParaRPr>
          </a:p>
          <a:p>
            <a:endParaRPr lang="en-US" b="1" dirty="0">
              <a:solidFill>
                <a:srgbClr val="404040"/>
              </a:solidFill>
              <a:latin typeface="var(--typography-heading__font-family)"/>
            </a:endParaRPr>
          </a:p>
          <a:p>
            <a:endParaRPr lang="en-US" b="1" i="0" dirty="0">
              <a:solidFill>
                <a:srgbClr val="404040"/>
              </a:solidFill>
              <a:effectLst/>
              <a:latin typeface="var(--typography-heading__font-family)"/>
            </a:endParaRPr>
          </a:p>
        </p:txBody>
      </p:sp>
      <p:sp>
        <p:nvSpPr>
          <p:cNvPr id="36" name="Delay 35">
            <a:extLst>
              <a:ext uri="{FF2B5EF4-FFF2-40B4-BE49-F238E27FC236}">
                <a16:creationId xmlns:a16="http://schemas.microsoft.com/office/drawing/2014/main" id="{4BD32689-002B-CC8B-5F0A-75B863DB4610}"/>
              </a:ext>
            </a:extLst>
          </p:cNvPr>
          <p:cNvSpPr/>
          <p:nvPr/>
        </p:nvSpPr>
        <p:spPr>
          <a:xfrm>
            <a:off x="0" y="-63047"/>
            <a:ext cx="4593020" cy="6976341"/>
          </a:xfrm>
          <a:prstGeom prst="flowChartDelay">
            <a:avLst/>
          </a:prstGeom>
          <a:solidFill>
            <a:srgbClr val="FDBA4A"/>
          </a:solidFill>
          <a:ln>
            <a:solidFill>
              <a:srgbClr val="FDBA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DBA4A"/>
              </a:solidFill>
            </a:endParaRPr>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365543" y="1610140"/>
            <a:ext cx="3699410" cy="37072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Sabon" panose="02020602060506020403" pitchFamily="18" charset="77"/>
              </a:rPr>
              <a:t>Basic SEPs</a:t>
            </a:r>
          </a:p>
          <a:p>
            <a:endParaRPr lang="en-US" sz="5400" b="1" i="1" dirty="0">
              <a:solidFill>
                <a:schemeClr val="bg1"/>
              </a:solidFill>
              <a:latin typeface="Sabon" panose="02020602060506020403" pitchFamily="18" charset="77"/>
            </a:endParaRPr>
          </a:p>
          <a:p>
            <a:r>
              <a:rPr lang="en-US" sz="2400" b="1" i="0" dirty="0">
                <a:solidFill>
                  <a:srgbClr val="404040"/>
                </a:solidFill>
                <a:effectLst/>
                <a:latin typeface="Rubik"/>
              </a:rPr>
              <a:t>You can make changes to your Medicare Advantage and Medicare drug coverage when certain events happen in your life</a:t>
            </a:r>
            <a:endParaRPr lang="en-US" sz="5400" b="1" i="1" dirty="0">
              <a:solidFill>
                <a:schemeClr val="bg1"/>
              </a:solidFill>
              <a:latin typeface="Sabon" panose="02020602060506020403" pitchFamily="18" charset="77"/>
            </a:endParaRPr>
          </a:p>
          <a:p>
            <a:endParaRPr lang="en-US" sz="3600" dirty="0">
              <a:solidFill>
                <a:schemeClr val="bg1"/>
              </a:solidFill>
              <a:latin typeface="Sabon" panose="02020602060506020403" pitchFamily="18" charset="77"/>
            </a:endParaRPr>
          </a:p>
        </p:txBody>
      </p:sp>
      <p:pic>
        <p:nvPicPr>
          <p:cNvPr id="2" name="Picture 1" descr="Logo&#10;&#10;Description automatically generated">
            <a:extLst>
              <a:ext uri="{FF2B5EF4-FFF2-40B4-BE49-F238E27FC236}">
                <a16:creationId xmlns:a16="http://schemas.microsoft.com/office/drawing/2014/main" id="{5C1EA1DE-A474-46A0-2E4D-FA5702A21580}"/>
              </a:ext>
            </a:extLst>
          </p:cNvPr>
          <p:cNvPicPr>
            <a:picLocks noChangeAspect="1"/>
          </p:cNvPicPr>
          <p:nvPr/>
        </p:nvPicPr>
        <p:blipFill>
          <a:blip r:embed="rId3"/>
          <a:stretch>
            <a:fillRect/>
          </a:stretch>
        </p:blipFill>
        <p:spPr>
          <a:xfrm>
            <a:off x="10252465" y="5576742"/>
            <a:ext cx="1788629" cy="1010964"/>
          </a:xfrm>
          <a:prstGeom prst="rect">
            <a:avLst/>
          </a:prstGeom>
        </p:spPr>
      </p:pic>
    </p:spTree>
    <p:extLst>
      <p:ext uri="{BB962C8B-B14F-4D97-AF65-F5344CB8AC3E}">
        <p14:creationId xmlns:p14="http://schemas.microsoft.com/office/powerpoint/2010/main" val="25300813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6657</TotalTime>
  <Words>1460</Words>
  <Application>Microsoft Office PowerPoint</Application>
  <PresentationFormat>Widescreen</PresentationFormat>
  <Paragraphs>134</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Rubik</vt:lpstr>
      <vt:lpstr>Sabon</vt:lpstr>
      <vt:lpstr>Trade Gothic</vt:lpstr>
      <vt:lpstr>TradeGothic</vt:lpstr>
      <vt:lpstr>var(--typography-heading__font-family)</vt:lpstr>
      <vt:lpstr>Office Theme</vt:lpstr>
      <vt:lpstr>Medicare SEP’s        Not Your Momma’s SEPs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Need Help  with Medicare?</dc:title>
  <dc:creator>Microsoft Office User</dc:creator>
  <cp:lastModifiedBy>Janine Wilson</cp:lastModifiedBy>
  <cp:revision>38</cp:revision>
  <dcterms:created xsi:type="dcterms:W3CDTF">2022-12-07T19:00:17Z</dcterms:created>
  <dcterms:modified xsi:type="dcterms:W3CDTF">2024-09-29T05:11:42Z</dcterms:modified>
</cp:coreProperties>
</file>